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1"/>
  </p:sldMasterIdLst>
  <p:notesMasterIdLst>
    <p:notesMasterId r:id="rId3"/>
  </p:notesMasterIdLst>
  <p:sldIdLst>
    <p:sldId id="256" r:id="rId2"/>
  </p:sldIdLst>
  <p:sldSz cx="51206400" cy="28803600"/>
  <p:notesSz cx="39600188" cy="39600188"/>
  <p:defaultTextStyle>
    <a:defPPr>
      <a:defRPr lang="en-AU"/>
    </a:defPPr>
    <a:lvl1pPr algn="l" rtl="0" eaLnBrk="0" fontAlgn="base" hangingPunct="0">
      <a:spcBef>
        <a:spcPct val="0"/>
      </a:spcBef>
      <a:spcAft>
        <a:spcPct val="0"/>
      </a:spcAft>
      <a:defRPr sz="2400" kern="1200">
        <a:solidFill>
          <a:schemeClr val="tx1"/>
        </a:solidFill>
        <a:latin typeface="Times" charset="0"/>
        <a:ea typeface="+mn-ea"/>
        <a:cs typeface="+mn-cs"/>
      </a:defRPr>
    </a:lvl1pPr>
    <a:lvl2pPr marL="457200" algn="l" rtl="0" eaLnBrk="0" fontAlgn="base" hangingPunct="0">
      <a:spcBef>
        <a:spcPct val="0"/>
      </a:spcBef>
      <a:spcAft>
        <a:spcPct val="0"/>
      </a:spcAft>
      <a:defRPr sz="2400" kern="1200">
        <a:solidFill>
          <a:schemeClr val="tx1"/>
        </a:solidFill>
        <a:latin typeface="Times" charset="0"/>
        <a:ea typeface="+mn-ea"/>
        <a:cs typeface="+mn-cs"/>
      </a:defRPr>
    </a:lvl2pPr>
    <a:lvl3pPr marL="914400" algn="l" rtl="0" eaLnBrk="0" fontAlgn="base" hangingPunct="0">
      <a:spcBef>
        <a:spcPct val="0"/>
      </a:spcBef>
      <a:spcAft>
        <a:spcPct val="0"/>
      </a:spcAft>
      <a:defRPr sz="2400" kern="1200">
        <a:solidFill>
          <a:schemeClr val="tx1"/>
        </a:solidFill>
        <a:latin typeface="Times" charset="0"/>
        <a:ea typeface="+mn-ea"/>
        <a:cs typeface="+mn-cs"/>
      </a:defRPr>
    </a:lvl3pPr>
    <a:lvl4pPr marL="1371600" algn="l" rtl="0" eaLnBrk="0" fontAlgn="base" hangingPunct="0">
      <a:spcBef>
        <a:spcPct val="0"/>
      </a:spcBef>
      <a:spcAft>
        <a:spcPct val="0"/>
      </a:spcAft>
      <a:defRPr sz="2400" kern="1200">
        <a:solidFill>
          <a:schemeClr val="tx1"/>
        </a:solidFill>
        <a:latin typeface="Times" charset="0"/>
        <a:ea typeface="+mn-ea"/>
        <a:cs typeface="+mn-cs"/>
      </a:defRPr>
    </a:lvl4pPr>
    <a:lvl5pPr marL="1828800" algn="l"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914400" rtl="0" eaLnBrk="1" latinLnBrk="0" hangingPunct="1">
      <a:defRPr sz="2400" kern="1200">
        <a:solidFill>
          <a:schemeClr val="tx1"/>
        </a:solidFill>
        <a:latin typeface="Times" charset="0"/>
        <a:ea typeface="+mn-ea"/>
        <a:cs typeface="+mn-cs"/>
      </a:defRPr>
    </a:lvl6pPr>
    <a:lvl7pPr marL="2743200" algn="l" defTabSz="914400" rtl="0" eaLnBrk="1" latinLnBrk="0" hangingPunct="1">
      <a:defRPr sz="2400" kern="1200">
        <a:solidFill>
          <a:schemeClr val="tx1"/>
        </a:solidFill>
        <a:latin typeface="Times" charset="0"/>
        <a:ea typeface="+mn-ea"/>
        <a:cs typeface="+mn-cs"/>
      </a:defRPr>
    </a:lvl7pPr>
    <a:lvl8pPr marL="3200400" algn="l" defTabSz="914400" rtl="0" eaLnBrk="1" latinLnBrk="0" hangingPunct="1">
      <a:defRPr sz="2400" kern="1200">
        <a:solidFill>
          <a:schemeClr val="tx1"/>
        </a:solidFill>
        <a:latin typeface="Times" charset="0"/>
        <a:ea typeface="+mn-ea"/>
        <a:cs typeface="+mn-cs"/>
      </a:defRPr>
    </a:lvl8pPr>
    <a:lvl9pPr marL="3657600" algn="l" defTabSz="914400" rtl="0" eaLnBrk="1" latinLnBrk="0" hangingPunct="1">
      <a:defRPr sz="2400" kern="1200">
        <a:solidFill>
          <a:schemeClr val="tx1"/>
        </a:solidFill>
        <a:latin typeface="Times" charset="0"/>
        <a:ea typeface="+mn-ea"/>
        <a:cs typeface="+mn-cs"/>
      </a:defRPr>
    </a:lvl9pPr>
  </p:defaultTextStyle>
  <p:extLst>
    <p:ext uri="{EFAFB233-063F-42B5-8137-9DF3F51BA10A}">
      <p15:sldGuideLst xmlns:p15="http://schemas.microsoft.com/office/powerpoint/2012/main">
        <p15:guide id="1" orient="horz" pos="17862" userDrawn="1">
          <p15:clr>
            <a:srgbClr val="A4A3A4"/>
          </p15:clr>
        </p15:guide>
        <p15:guide id="2" orient="horz" pos="1698" userDrawn="1">
          <p15:clr>
            <a:srgbClr val="A4A3A4"/>
          </p15:clr>
        </p15:guide>
        <p15:guide id="3" orient="horz" pos="4254" userDrawn="1">
          <p15:clr>
            <a:srgbClr val="A4A3A4"/>
          </p15:clr>
        </p15:guide>
        <p15:guide id="4" orient="horz" pos="13902" userDrawn="1">
          <p15:clr>
            <a:srgbClr val="A4A3A4"/>
          </p15:clr>
        </p15:guide>
        <p15:guide id="5" orient="horz" pos="3354" userDrawn="1">
          <p15:clr>
            <a:srgbClr val="A4A3A4"/>
          </p15:clr>
        </p15:guide>
        <p15:guide id="6" orient="horz" pos="17682" userDrawn="1">
          <p15:clr>
            <a:srgbClr val="A4A3A4"/>
          </p15:clr>
        </p15:guide>
        <p15:guide id="7" pos="31754" userDrawn="1">
          <p15:clr>
            <a:srgbClr val="A4A3A4"/>
          </p15:clr>
        </p15:guide>
        <p15:guide id="8" pos="21771" userDrawn="1">
          <p15:clr>
            <a:srgbClr val="A4A3A4"/>
          </p15:clr>
        </p15:guide>
        <p15:guide id="9" pos="459" userDrawn="1">
          <p15:clr>
            <a:srgbClr val="A4A3A4"/>
          </p15:clr>
        </p15:guide>
        <p15:guide id="10" pos="10443" userDrawn="1">
          <p15:clr>
            <a:srgbClr val="A4A3A4"/>
          </p15:clr>
        </p15:guide>
        <p15:guide id="11" pos="11146" userDrawn="1">
          <p15:clr>
            <a:srgbClr val="A4A3A4"/>
          </p15:clr>
        </p15:guide>
        <p15:guide id="12" pos="21131" userDrawn="1">
          <p15:clr>
            <a:srgbClr val="A4A3A4"/>
          </p15:clr>
        </p15:guide>
        <p15:guide id="13" pos="11467" userDrawn="1">
          <p15:clr>
            <a:srgbClr val="A4A3A4"/>
          </p15:clr>
        </p15:guide>
        <p15:guide id="14" pos="2081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FDAFF"/>
    <a:srgbClr val="990000"/>
    <a:srgbClr val="999999"/>
    <a:srgbClr val="339966"/>
    <a:srgbClr val="000099"/>
    <a:srgbClr val="6699FF"/>
    <a:srgbClr val="CC6633"/>
    <a:srgbClr val="FF9900"/>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33" autoAdjust="0"/>
    <p:restoredTop sz="95126" autoAdjust="0"/>
  </p:normalViewPr>
  <p:slideViewPr>
    <p:cSldViewPr>
      <p:cViewPr varScale="1">
        <p:scale>
          <a:sx n="19" d="100"/>
          <a:sy n="19" d="100"/>
        </p:scale>
        <p:origin x="378" y="966"/>
      </p:cViewPr>
      <p:guideLst>
        <p:guide orient="horz" pos="17862"/>
        <p:guide orient="horz" pos="1698"/>
        <p:guide orient="horz" pos="4254"/>
        <p:guide orient="horz" pos="13902"/>
        <p:guide orient="horz" pos="3354"/>
        <p:guide orient="horz" pos="17682"/>
        <p:guide pos="31754"/>
        <p:guide pos="21771"/>
        <p:guide pos="459"/>
        <p:guide pos="10443"/>
        <p:guide pos="11146"/>
        <p:guide pos="21131"/>
        <p:guide pos="11467"/>
        <p:guide pos="2081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33" d="100"/>
        <a:sy n="33"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r>
              <a:rPr lang="en-US" b="1" dirty="0"/>
              <a:t>SACS Instrument Overall Results</a:t>
            </a:r>
          </a:p>
        </c:rich>
      </c:tx>
      <c:overlay val="0"/>
      <c:spPr>
        <a:noFill/>
        <a:ln>
          <a:noFill/>
        </a:ln>
        <a:effectLst/>
      </c:spPr>
      <c:txPr>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Sheet1!$E$2</c:f>
              <c:strCache>
                <c:ptCount val="1"/>
                <c:pt idx="0">
                  <c:v>SD</c:v>
                </c:pt>
              </c:strCache>
            </c:strRef>
          </c:tx>
          <c:spPr>
            <a:solidFill>
              <a:schemeClr val="accent1"/>
            </a:solidFill>
            <a:ln>
              <a:noFill/>
            </a:ln>
            <a:effectLst/>
          </c:spPr>
          <c:invertIfNegative val="0"/>
          <c:cat>
            <c:strRef>
              <c:f>Sheet1!$D$3:$D$13</c:f>
              <c:strCache>
                <c:ptCount val="11"/>
                <c:pt idx="0">
                  <c:v>Q1</c:v>
                </c:pt>
                <c:pt idx="1">
                  <c:v>Q2</c:v>
                </c:pt>
                <c:pt idx="2">
                  <c:v>Q3</c:v>
                </c:pt>
                <c:pt idx="3">
                  <c:v>Q4</c:v>
                </c:pt>
                <c:pt idx="4">
                  <c:v>Q5</c:v>
                </c:pt>
                <c:pt idx="5">
                  <c:v>Q6</c:v>
                </c:pt>
                <c:pt idx="6">
                  <c:v>Q7</c:v>
                </c:pt>
                <c:pt idx="7">
                  <c:v>Q8</c:v>
                </c:pt>
                <c:pt idx="8">
                  <c:v>Q9</c:v>
                </c:pt>
                <c:pt idx="9">
                  <c:v>Q10</c:v>
                </c:pt>
                <c:pt idx="10">
                  <c:v>Q11</c:v>
                </c:pt>
              </c:strCache>
            </c:strRef>
          </c:cat>
          <c:val>
            <c:numRef>
              <c:f>Sheet1!$E$3:$E$13</c:f>
              <c:numCache>
                <c:formatCode>0.0</c:formatCode>
                <c:ptCount val="11"/>
                <c:pt idx="0">
                  <c:v>0</c:v>
                </c:pt>
                <c:pt idx="1">
                  <c:v>7</c:v>
                </c:pt>
                <c:pt idx="2">
                  <c:v>0</c:v>
                </c:pt>
                <c:pt idx="3">
                  <c:v>0</c:v>
                </c:pt>
                <c:pt idx="4">
                  <c:v>0</c:v>
                </c:pt>
                <c:pt idx="5">
                  <c:v>0</c:v>
                </c:pt>
                <c:pt idx="6">
                  <c:v>0</c:v>
                </c:pt>
                <c:pt idx="7">
                  <c:v>0</c:v>
                </c:pt>
                <c:pt idx="8">
                  <c:v>0</c:v>
                </c:pt>
                <c:pt idx="9">
                  <c:v>0</c:v>
                </c:pt>
                <c:pt idx="10">
                  <c:v>0</c:v>
                </c:pt>
              </c:numCache>
            </c:numRef>
          </c:val>
          <c:extLst>
            <c:ext xmlns:c16="http://schemas.microsoft.com/office/drawing/2014/chart" uri="{C3380CC4-5D6E-409C-BE32-E72D297353CC}">
              <c16:uniqueId val="{00000000-7623-4F95-8F8D-7FF33208167E}"/>
            </c:ext>
          </c:extLst>
        </c:ser>
        <c:ser>
          <c:idx val="1"/>
          <c:order val="1"/>
          <c:tx>
            <c:strRef>
              <c:f>Sheet1!$F$2</c:f>
              <c:strCache>
                <c:ptCount val="1"/>
                <c:pt idx="0">
                  <c:v>D</c:v>
                </c:pt>
              </c:strCache>
            </c:strRef>
          </c:tx>
          <c:spPr>
            <a:solidFill>
              <a:schemeClr val="accent2"/>
            </a:solidFill>
            <a:ln>
              <a:noFill/>
            </a:ln>
            <a:effectLst/>
          </c:spPr>
          <c:invertIfNegative val="0"/>
          <c:cat>
            <c:strRef>
              <c:f>Sheet1!$D$3:$D$13</c:f>
              <c:strCache>
                <c:ptCount val="11"/>
                <c:pt idx="0">
                  <c:v>Q1</c:v>
                </c:pt>
                <c:pt idx="1">
                  <c:v>Q2</c:v>
                </c:pt>
                <c:pt idx="2">
                  <c:v>Q3</c:v>
                </c:pt>
                <c:pt idx="3">
                  <c:v>Q4</c:v>
                </c:pt>
                <c:pt idx="4">
                  <c:v>Q5</c:v>
                </c:pt>
                <c:pt idx="5">
                  <c:v>Q6</c:v>
                </c:pt>
                <c:pt idx="6">
                  <c:v>Q7</c:v>
                </c:pt>
                <c:pt idx="7">
                  <c:v>Q8</c:v>
                </c:pt>
                <c:pt idx="8">
                  <c:v>Q9</c:v>
                </c:pt>
                <c:pt idx="9">
                  <c:v>Q10</c:v>
                </c:pt>
                <c:pt idx="10">
                  <c:v>Q11</c:v>
                </c:pt>
              </c:strCache>
            </c:strRef>
          </c:cat>
          <c:val>
            <c:numRef>
              <c:f>Sheet1!$F$3:$F$13</c:f>
              <c:numCache>
                <c:formatCode>0.0</c:formatCode>
                <c:ptCount val="11"/>
                <c:pt idx="0">
                  <c:v>1</c:v>
                </c:pt>
                <c:pt idx="1">
                  <c:v>16</c:v>
                </c:pt>
                <c:pt idx="2">
                  <c:v>0</c:v>
                </c:pt>
                <c:pt idx="3">
                  <c:v>0</c:v>
                </c:pt>
                <c:pt idx="4">
                  <c:v>0</c:v>
                </c:pt>
                <c:pt idx="5">
                  <c:v>1</c:v>
                </c:pt>
                <c:pt idx="6">
                  <c:v>1</c:v>
                </c:pt>
                <c:pt idx="7">
                  <c:v>0</c:v>
                </c:pt>
                <c:pt idx="8">
                  <c:v>0</c:v>
                </c:pt>
                <c:pt idx="9">
                  <c:v>0</c:v>
                </c:pt>
                <c:pt idx="10">
                  <c:v>0</c:v>
                </c:pt>
              </c:numCache>
            </c:numRef>
          </c:val>
          <c:extLst>
            <c:ext xmlns:c16="http://schemas.microsoft.com/office/drawing/2014/chart" uri="{C3380CC4-5D6E-409C-BE32-E72D297353CC}">
              <c16:uniqueId val="{00000001-7623-4F95-8F8D-7FF33208167E}"/>
            </c:ext>
          </c:extLst>
        </c:ser>
        <c:ser>
          <c:idx val="2"/>
          <c:order val="2"/>
          <c:tx>
            <c:strRef>
              <c:f>Sheet1!$G$2</c:f>
              <c:strCache>
                <c:ptCount val="1"/>
                <c:pt idx="0">
                  <c:v>SWD</c:v>
                </c:pt>
              </c:strCache>
            </c:strRef>
          </c:tx>
          <c:spPr>
            <a:solidFill>
              <a:schemeClr val="accent3"/>
            </a:solidFill>
            <a:ln>
              <a:noFill/>
            </a:ln>
            <a:effectLst/>
          </c:spPr>
          <c:invertIfNegative val="0"/>
          <c:cat>
            <c:strRef>
              <c:f>Sheet1!$D$3:$D$13</c:f>
              <c:strCache>
                <c:ptCount val="11"/>
                <c:pt idx="0">
                  <c:v>Q1</c:v>
                </c:pt>
                <c:pt idx="1">
                  <c:v>Q2</c:v>
                </c:pt>
                <c:pt idx="2">
                  <c:v>Q3</c:v>
                </c:pt>
                <c:pt idx="3">
                  <c:v>Q4</c:v>
                </c:pt>
                <c:pt idx="4">
                  <c:v>Q5</c:v>
                </c:pt>
                <c:pt idx="5">
                  <c:v>Q6</c:v>
                </c:pt>
                <c:pt idx="6">
                  <c:v>Q7</c:v>
                </c:pt>
                <c:pt idx="7">
                  <c:v>Q8</c:v>
                </c:pt>
                <c:pt idx="8">
                  <c:v>Q9</c:v>
                </c:pt>
                <c:pt idx="9">
                  <c:v>Q10</c:v>
                </c:pt>
                <c:pt idx="10">
                  <c:v>Q11</c:v>
                </c:pt>
              </c:strCache>
            </c:strRef>
          </c:cat>
          <c:val>
            <c:numRef>
              <c:f>Sheet1!$G$3:$G$13</c:f>
              <c:numCache>
                <c:formatCode>0.0</c:formatCode>
                <c:ptCount val="11"/>
                <c:pt idx="0">
                  <c:v>0.1</c:v>
                </c:pt>
                <c:pt idx="1">
                  <c:v>2</c:v>
                </c:pt>
                <c:pt idx="2">
                  <c:v>0</c:v>
                </c:pt>
                <c:pt idx="3">
                  <c:v>0</c:v>
                </c:pt>
                <c:pt idx="4">
                  <c:v>0</c:v>
                </c:pt>
                <c:pt idx="5">
                  <c:v>1</c:v>
                </c:pt>
                <c:pt idx="6">
                  <c:v>0</c:v>
                </c:pt>
                <c:pt idx="7">
                  <c:v>0</c:v>
                </c:pt>
                <c:pt idx="8">
                  <c:v>2</c:v>
                </c:pt>
                <c:pt idx="9">
                  <c:v>0</c:v>
                </c:pt>
                <c:pt idx="10">
                  <c:v>0</c:v>
                </c:pt>
              </c:numCache>
            </c:numRef>
          </c:val>
          <c:extLst>
            <c:ext xmlns:c16="http://schemas.microsoft.com/office/drawing/2014/chart" uri="{C3380CC4-5D6E-409C-BE32-E72D297353CC}">
              <c16:uniqueId val="{00000002-7623-4F95-8F8D-7FF33208167E}"/>
            </c:ext>
          </c:extLst>
        </c:ser>
        <c:ser>
          <c:idx val="3"/>
          <c:order val="3"/>
          <c:tx>
            <c:strRef>
              <c:f>Sheet1!$H$2</c:f>
              <c:strCache>
                <c:ptCount val="1"/>
                <c:pt idx="0">
                  <c:v>N</c:v>
                </c:pt>
              </c:strCache>
            </c:strRef>
          </c:tx>
          <c:spPr>
            <a:solidFill>
              <a:schemeClr val="accent4"/>
            </a:solidFill>
            <a:ln>
              <a:noFill/>
            </a:ln>
            <a:effectLst/>
          </c:spPr>
          <c:invertIfNegative val="0"/>
          <c:cat>
            <c:strRef>
              <c:f>Sheet1!$D$3:$D$13</c:f>
              <c:strCache>
                <c:ptCount val="11"/>
                <c:pt idx="0">
                  <c:v>Q1</c:v>
                </c:pt>
                <c:pt idx="1">
                  <c:v>Q2</c:v>
                </c:pt>
                <c:pt idx="2">
                  <c:v>Q3</c:v>
                </c:pt>
                <c:pt idx="3">
                  <c:v>Q4</c:v>
                </c:pt>
                <c:pt idx="4">
                  <c:v>Q5</c:v>
                </c:pt>
                <c:pt idx="5">
                  <c:v>Q6</c:v>
                </c:pt>
                <c:pt idx="6">
                  <c:v>Q7</c:v>
                </c:pt>
                <c:pt idx="7">
                  <c:v>Q8</c:v>
                </c:pt>
                <c:pt idx="8">
                  <c:v>Q9</c:v>
                </c:pt>
                <c:pt idx="9">
                  <c:v>Q10</c:v>
                </c:pt>
                <c:pt idx="10">
                  <c:v>Q11</c:v>
                </c:pt>
              </c:strCache>
            </c:strRef>
          </c:cat>
          <c:val>
            <c:numRef>
              <c:f>Sheet1!$H$3:$H$13</c:f>
              <c:numCache>
                <c:formatCode>0.0</c:formatCode>
                <c:ptCount val="11"/>
                <c:pt idx="0">
                  <c:v>1</c:v>
                </c:pt>
                <c:pt idx="1">
                  <c:v>3</c:v>
                </c:pt>
                <c:pt idx="2">
                  <c:v>0</c:v>
                </c:pt>
                <c:pt idx="3">
                  <c:v>0</c:v>
                </c:pt>
                <c:pt idx="4">
                  <c:v>0</c:v>
                </c:pt>
                <c:pt idx="5">
                  <c:v>9</c:v>
                </c:pt>
                <c:pt idx="6">
                  <c:v>3</c:v>
                </c:pt>
                <c:pt idx="7">
                  <c:v>2</c:v>
                </c:pt>
                <c:pt idx="8">
                  <c:v>5</c:v>
                </c:pt>
                <c:pt idx="9">
                  <c:v>2</c:v>
                </c:pt>
                <c:pt idx="10">
                  <c:v>4</c:v>
                </c:pt>
              </c:numCache>
            </c:numRef>
          </c:val>
          <c:extLst>
            <c:ext xmlns:c16="http://schemas.microsoft.com/office/drawing/2014/chart" uri="{C3380CC4-5D6E-409C-BE32-E72D297353CC}">
              <c16:uniqueId val="{00000003-7623-4F95-8F8D-7FF33208167E}"/>
            </c:ext>
          </c:extLst>
        </c:ser>
        <c:ser>
          <c:idx val="4"/>
          <c:order val="4"/>
          <c:tx>
            <c:strRef>
              <c:f>Sheet1!$I$2</c:f>
              <c:strCache>
                <c:ptCount val="1"/>
                <c:pt idx="0">
                  <c:v>SWA</c:v>
                </c:pt>
              </c:strCache>
            </c:strRef>
          </c:tx>
          <c:spPr>
            <a:solidFill>
              <a:schemeClr val="accent5"/>
            </a:solidFill>
            <a:ln>
              <a:noFill/>
            </a:ln>
            <a:effectLst/>
          </c:spPr>
          <c:invertIfNegative val="0"/>
          <c:cat>
            <c:strRef>
              <c:f>Sheet1!$D$3:$D$13</c:f>
              <c:strCache>
                <c:ptCount val="11"/>
                <c:pt idx="0">
                  <c:v>Q1</c:v>
                </c:pt>
                <c:pt idx="1">
                  <c:v>Q2</c:v>
                </c:pt>
                <c:pt idx="2">
                  <c:v>Q3</c:v>
                </c:pt>
                <c:pt idx="3">
                  <c:v>Q4</c:v>
                </c:pt>
                <c:pt idx="4">
                  <c:v>Q5</c:v>
                </c:pt>
                <c:pt idx="5">
                  <c:v>Q6</c:v>
                </c:pt>
                <c:pt idx="6">
                  <c:v>Q7</c:v>
                </c:pt>
                <c:pt idx="7">
                  <c:v>Q8</c:v>
                </c:pt>
                <c:pt idx="8">
                  <c:v>Q9</c:v>
                </c:pt>
                <c:pt idx="9">
                  <c:v>Q10</c:v>
                </c:pt>
                <c:pt idx="10">
                  <c:v>Q11</c:v>
                </c:pt>
              </c:strCache>
            </c:strRef>
          </c:cat>
          <c:val>
            <c:numRef>
              <c:f>Sheet1!$I$3:$I$13</c:f>
              <c:numCache>
                <c:formatCode>0.0</c:formatCode>
                <c:ptCount val="11"/>
                <c:pt idx="0">
                  <c:v>1</c:v>
                </c:pt>
                <c:pt idx="1">
                  <c:v>2</c:v>
                </c:pt>
                <c:pt idx="2">
                  <c:v>3</c:v>
                </c:pt>
                <c:pt idx="3">
                  <c:v>1</c:v>
                </c:pt>
                <c:pt idx="4">
                  <c:v>1</c:v>
                </c:pt>
                <c:pt idx="5">
                  <c:v>5</c:v>
                </c:pt>
                <c:pt idx="6">
                  <c:v>12</c:v>
                </c:pt>
                <c:pt idx="7">
                  <c:v>7</c:v>
                </c:pt>
                <c:pt idx="8">
                  <c:v>7</c:v>
                </c:pt>
                <c:pt idx="9">
                  <c:v>8</c:v>
                </c:pt>
                <c:pt idx="10">
                  <c:v>5</c:v>
                </c:pt>
              </c:numCache>
            </c:numRef>
          </c:val>
          <c:extLst>
            <c:ext xmlns:c16="http://schemas.microsoft.com/office/drawing/2014/chart" uri="{C3380CC4-5D6E-409C-BE32-E72D297353CC}">
              <c16:uniqueId val="{00000004-7623-4F95-8F8D-7FF33208167E}"/>
            </c:ext>
          </c:extLst>
        </c:ser>
        <c:ser>
          <c:idx val="5"/>
          <c:order val="5"/>
          <c:tx>
            <c:strRef>
              <c:f>Sheet1!$J$2</c:f>
              <c:strCache>
                <c:ptCount val="1"/>
                <c:pt idx="0">
                  <c:v>A</c:v>
                </c:pt>
              </c:strCache>
            </c:strRef>
          </c:tx>
          <c:spPr>
            <a:solidFill>
              <a:schemeClr val="accent6"/>
            </a:solidFill>
            <a:ln>
              <a:noFill/>
            </a:ln>
            <a:effectLst/>
          </c:spPr>
          <c:invertIfNegative val="0"/>
          <c:cat>
            <c:strRef>
              <c:f>Sheet1!$D$3:$D$13</c:f>
              <c:strCache>
                <c:ptCount val="11"/>
                <c:pt idx="0">
                  <c:v>Q1</c:v>
                </c:pt>
                <c:pt idx="1">
                  <c:v>Q2</c:v>
                </c:pt>
                <c:pt idx="2">
                  <c:v>Q3</c:v>
                </c:pt>
                <c:pt idx="3">
                  <c:v>Q4</c:v>
                </c:pt>
                <c:pt idx="4">
                  <c:v>Q5</c:v>
                </c:pt>
                <c:pt idx="5">
                  <c:v>Q6</c:v>
                </c:pt>
                <c:pt idx="6">
                  <c:v>Q7</c:v>
                </c:pt>
                <c:pt idx="7">
                  <c:v>Q8</c:v>
                </c:pt>
                <c:pt idx="8">
                  <c:v>Q9</c:v>
                </c:pt>
                <c:pt idx="9">
                  <c:v>Q10</c:v>
                </c:pt>
                <c:pt idx="10">
                  <c:v>Q11</c:v>
                </c:pt>
              </c:strCache>
            </c:strRef>
          </c:cat>
          <c:val>
            <c:numRef>
              <c:f>Sheet1!$J$3:$J$13</c:f>
              <c:numCache>
                <c:formatCode>0.0</c:formatCode>
                <c:ptCount val="11"/>
                <c:pt idx="0">
                  <c:v>16</c:v>
                </c:pt>
                <c:pt idx="1">
                  <c:v>0</c:v>
                </c:pt>
                <c:pt idx="2">
                  <c:v>14</c:v>
                </c:pt>
                <c:pt idx="3">
                  <c:v>23</c:v>
                </c:pt>
                <c:pt idx="4">
                  <c:v>23</c:v>
                </c:pt>
                <c:pt idx="5">
                  <c:v>10</c:v>
                </c:pt>
                <c:pt idx="6">
                  <c:v>11</c:v>
                </c:pt>
                <c:pt idx="7">
                  <c:v>17</c:v>
                </c:pt>
                <c:pt idx="8">
                  <c:v>12</c:v>
                </c:pt>
                <c:pt idx="9">
                  <c:v>14</c:v>
                </c:pt>
                <c:pt idx="10">
                  <c:v>17</c:v>
                </c:pt>
              </c:numCache>
            </c:numRef>
          </c:val>
          <c:extLst>
            <c:ext xmlns:c16="http://schemas.microsoft.com/office/drawing/2014/chart" uri="{C3380CC4-5D6E-409C-BE32-E72D297353CC}">
              <c16:uniqueId val="{00000005-7623-4F95-8F8D-7FF33208167E}"/>
            </c:ext>
          </c:extLst>
        </c:ser>
        <c:ser>
          <c:idx val="6"/>
          <c:order val="6"/>
          <c:tx>
            <c:strRef>
              <c:f>Sheet1!$K$2</c:f>
              <c:strCache>
                <c:ptCount val="1"/>
                <c:pt idx="0">
                  <c:v>SA</c:v>
                </c:pt>
              </c:strCache>
            </c:strRef>
          </c:tx>
          <c:spPr>
            <a:solidFill>
              <a:schemeClr val="accent1">
                <a:lumMod val="60000"/>
              </a:schemeClr>
            </a:solidFill>
            <a:ln>
              <a:noFill/>
            </a:ln>
            <a:effectLst/>
          </c:spPr>
          <c:invertIfNegative val="0"/>
          <c:cat>
            <c:strRef>
              <c:f>Sheet1!$D$3:$D$13</c:f>
              <c:strCache>
                <c:ptCount val="11"/>
                <c:pt idx="0">
                  <c:v>Q1</c:v>
                </c:pt>
                <c:pt idx="1">
                  <c:v>Q2</c:v>
                </c:pt>
                <c:pt idx="2">
                  <c:v>Q3</c:v>
                </c:pt>
                <c:pt idx="3">
                  <c:v>Q4</c:v>
                </c:pt>
                <c:pt idx="4">
                  <c:v>Q5</c:v>
                </c:pt>
                <c:pt idx="5">
                  <c:v>Q6</c:v>
                </c:pt>
                <c:pt idx="6">
                  <c:v>Q7</c:v>
                </c:pt>
                <c:pt idx="7">
                  <c:v>Q8</c:v>
                </c:pt>
                <c:pt idx="8">
                  <c:v>Q9</c:v>
                </c:pt>
                <c:pt idx="9">
                  <c:v>Q10</c:v>
                </c:pt>
                <c:pt idx="10">
                  <c:v>Q11</c:v>
                </c:pt>
              </c:strCache>
            </c:strRef>
          </c:cat>
          <c:val>
            <c:numRef>
              <c:f>Sheet1!$K$3:$K$13</c:f>
              <c:numCache>
                <c:formatCode>0.0</c:formatCode>
                <c:ptCount val="11"/>
                <c:pt idx="0">
                  <c:v>11</c:v>
                </c:pt>
                <c:pt idx="1">
                  <c:v>0</c:v>
                </c:pt>
                <c:pt idx="2">
                  <c:v>13</c:v>
                </c:pt>
                <c:pt idx="3">
                  <c:v>6</c:v>
                </c:pt>
                <c:pt idx="4">
                  <c:v>6</c:v>
                </c:pt>
                <c:pt idx="5">
                  <c:v>4</c:v>
                </c:pt>
                <c:pt idx="6">
                  <c:v>3</c:v>
                </c:pt>
                <c:pt idx="7">
                  <c:v>4</c:v>
                </c:pt>
                <c:pt idx="8">
                  <c:v>4</c:v>
                </c:pt>
                <c:pt idx="9">
                  <c:v>6</c:v>
                </c:pt>
                <c:pt idx="10">
                  <c:v>4</c:v>
                </c:pt>
              </c:numCache>
            </c:numRef>
          </c:val>
          <c:extLst>
            <c:ext xmlns:c16="http://schemas.microsoft.com/office/drawing/2014/chart" uri="{C3380CC4-5D6E-409C-BE32-E72D297353CC}">
              <c16:uniqueId val="{00000006-7623-4F95-8F8D-7FF33208167E}"/>
            </c:ext>
          </c:extLst>
        </c:ser>
        <c:dLbls>
          <c:showLegendKey val="0"/>
          <c:showVal val="0"/>
          <c:showCatName val="0"/>
          <c:showSerName val="0"/>
          <c:showPercent val="0"/>
          <c:showBubbleSize val="0"/>
        </c:dLbls>
        <c:gapWidth val="219"/>
        <c:overlap val="-27"/>
        <c:axId val="444728016"/>
        <c:axId val="444727688"/>
      </c:barChart>
      <c:catAx>
        <c:axId val="4447280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444727688"/>
        <c:crosses val="autoZero"/>
        <c:auto val="1"/>
        <c:lblAlgn val="ctr"/>
        <c:lblOffset val="100"/>
        <c:noMultiLvlLbl val="0"/>
      </c:catAx>
      <c:valAx>
        <c:axId val="444727688"/>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444728016"/>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r>
              <a:rPr lang="en-US" b="1"/>
              <a:t>Interprofessional Training/Education During Formal Years of Education</a:t>
            </a:r>
          </a:p>
        </c:rich>
      </c:tx>
      <c:overlay val="0"/>
      <c:spPr>
        <a:noFill/>
        <a:ln>
          <a:noFill/>
        </a:ln>
        <a:effectLst/>
      </c:spPr>
      <c:txPr>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'Interprofessional Trng'!$A$26</c:f>
              <c:strCache>
                <c:ptCount val="1"/>
                <c:pt idx="0">
                  <c:v>RD (7)</c:v>
                </c:pt>
              </c:strCache>
            </c:strRef>
          </c:tx>
          <c:spPr>
            <a:solidFill>
              <a:schemeClr val="accent1"/>
            </a:solidFill>
            <a:ln>
              <a:noFill/>
            </a:ln>
            <a:effectLst/>
          </c:spPr>
          <c:invertIfNegative val="0"/>
          <c:dLbls>
            <c:dLbl>
              <c:idx val="1"/>
              <c:delete val="1"/>
              <c:extLst>
                <c:ext xmlns:c15="http://schemas.microsoft.com/office/drawing/2012/chart" uri="{CE6537A1-D6FC-4f65-9D91-7224C49458BB}"/>
                <c:ext xmlns:c16="http://schemas.microsoft.com/office/drawing/2014/chart" uri="{C3380CC4-5D6E-409C-BE32-E72D297353CC}">
                  <c16:uniqueId val="{00000000-1B0D-43BB-8C82-E39725864AB6}"/>
                </c:ext>
              </c:extLst>
            </c:dLbl>
            <c:dLbl>
              <c:idx val="2"/>
              <c:delete val="1"/>
              <c:extLst>
                <c:ext xmlns:c15="http://schemas.microsoft.com/office/drawing/2012/chart" uri="{CE6537A1-D6FC-4f65-9D91-7224C49458BB}"/>
                <c:ext xmlns:c16="http://schemas.microsoft.com/office/drawing/2014/chart" uri="{C3380CC4-5D6E-409C-BE32-E72D297353CC}">
                  <c16:uniqueId val="{00000001-1B0D-43BB-8C82-E39725864AB6}"/>
                </c:ext>
              </c:extLst>
            </c:dLbl>
            <c:dLbl>
              <c:idx val="3"/>
              <c:delete val="1"/>
              <c:extLst>
                <c:ext xmlns:c15="http://schemas.microsoft.com/office/drawing/2012/chart" uri="{CE6537A1-D6FC-4f65-9D91-7224C49458BB}"/>
                <c:ext xmlns:c16="http://schemas.microsoft.com/office/drawing/2014/chart" uri="{C3380CC4-5D6E-409C-BE32-E72D297353CC}">
                  <c16:uniqueId val="{00000002-1B0D-43BB-8C82-E39725864AB6}"/>
                </c:ext>
              </c:extLst>
            </c:dLbl>
            <c:dLbl>
              <c:idx val="4"/>
              <c:delete val="1"/>
              <c:extLst>
                <c:ext xmlns:c15="http://schemas.microsoft.com/office/drawing/2012/chart" uri="{CE6537A1-D6FC-4f65-9D91-7224C49458BB}"/>
                <c:ext xmlns:c16="http://schemas.microsoft.com/office/drawing/2014/chart" uri="{C3380CC4-5D6E-409C-BE32-E72D297353CC}">
                  <c16:uniqueId val="{00000003-1B0D-43BB-8C82-E39725864AB6}"/>
                </c:ext>
              </c:extLst>
            </c:dLbl>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'Interprofessional Trng'!$B$25:$F$25</c:f>
              <c:strCache>
                <c:ptCount val="5"/>
                <c:pt idx="0">
                  <c:v>0 hrs</c:v>
                </c:pt>
                <c:pt idx="1">
                  <c:v>1-2 hrs</c:v>
                </c:pt>
                <c:pt idx="2">
                  <c:v>2-3 hrs</c:v>
                </c:pt>
                <c:pt idx="3">
                  <c:v>&gt;3 hrs</c:v>
                </c:pt>
                <c:pt idx="4">
                  <c:v>Not Answered</c:v>
                </c:pt>
              </c:strCache>
            </c:strRef>
          </c:cat>
          <c:val>
            <c:numRef>
              <c:f>'Interprofessional Trng'!$B$26:$F$26</c:f>
              <c:numCache>
                <c:formatCode>General</c:formatCode>
                <c:ptCount val="5"/>
                <c:pt idx="0">
                  <c:v>7</c:v>
                </c:pt>
                <c:pt idx="1">
                  <c:v>0</c:v>
                </c:pt>
                <c:pt idx="2">
                  <c:v>0</c:v>
                </c:pt>
                <c:pt idx="3">
                  <c:v>0</c:v>
                </c:pt>
                <c:pt idx="4">
                  <c:v>0</c:v>
                </c:pt>
              </c:numCache>
            </c:numRef>
          </c:val>
          <c:extLst>
            <c:ext xmlns:c16="http://schemas.microsoft.com/office/drawing/2014/chart" uri="{C3380CC4-5D6E-409C-BE32-E72D297353CC}">
              <c16:uniqueId val="{00000004-1B0D-43BB-8C82-E39725864AB6}"/>
            </c:ext>
          </c:extLst>
        </c:ser>
        <c:ser>
          <c:idx val="1"/>
          <c:order val="1"/>
          <c:tx>
            <c:strRef>
              <c:f>'Interprofessional Trng'!$A$27</c:f>
              <c:strCache>
                <c:ptCount val="1"/>
                <c:pt idx="0">
                  <c:v>MD (7)</c:v>
                </c:pt>
              </c:strCache>
            </c:strRef>
          </c:tx>
          <c:spPr>
            <a:solidFill>
              <a:schemeClr val="accent2"/>
            </a:solidFill>
            <a:ln>
              <a:noFill/>
            </a:ln>
            <a:effectLst/>
          </c:spPr>
          <c:invertIfNegative val="0"/>
          <c:dLbls>
            <c:dLbl>
              <c:idx val="2"/>
              <c:delete val="1"/>
              <c:extLst>
                <c:ext xmlns:c15="http://schemas.microsoft.com/office/drawing/2012/chart" uri="{CE6537A1-D6FC-4f65-9D91-7224C49458BB}"/>
                <c:ext xmlns:c16="http://schemas.microsoft.com/office/drawing/2014/chart" uri="{C3380CC4-5D6E-409C-BE32-E72D297353CC}">
                  <c16:uniqueId val="{00000005-1B0D-43BB-8C82-E39725864AB6}"/>
                </c:ext>
              </c:extLst>
            </c:dLbl>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'Interprofessional Trng'!$B$25:$F$25</c:f>
              <c:strCache>
                <c:ptCount val="5"/>
                <c:pt idx="0">
                  <c:v>0 hrs</c:v>
                </c:pt>
                <c:pt idx="1">
                  <c:v>1-2 hrs</c:v>
                </c:pt>
                <c:pt idx="2">
                  <c:v>2-3 hrs</c:v>
                </c:pt>
                <c:pt idx="3">
                  <c:v>&gt;3 hrs</c:v>
                </c:pt>
                <c:pt idx="4">
                  <c:v>Not Answered</c:v>
                </c:pt>
              </c:strCache>
            </c:strRef>
          </c:cat>
          <c:val>
            <c:numRef>
              <c:f>'Interprofessional Trng'!$B$27:$F$27</c:f>
              <c:numCache>
                <c:formatCode>General</c:formatCode>
                <c:ptCount val="5"/>
                <c:pt idx="0">
                  <c:v>2</c:v>
                </c:pt>
                <c:pt idx="1">
                  <c:v>1</c:v>
                </c:pt>
                <c:pt idx="2">
                  <c:v>0</c:v>
                </c:pt>
                <c:pt idx="3">
                  <c:v>2</c:v>
                </c:pt>
                <c:pt idx="4">
                  <c:v>2</c:v>
                </c:pt>
              </c:numCache>
            </c:numRef>
          </c:val>
          <c:extLst>
            <c:ext xmlns:c16="http://schemas.microsoft.com/office/drawing/2014/chart" uri="{C3380CC4-5D6E-409C-BE32-E72D297353CC}">
              <c16:uniqueId val="{00000006-1B0D-43BB-8C82-E39725864AB6}"/>
            </c:ext>
          </c:extLst>
        </c:ser>
        <c:ser>
          <c:idx val="2"/>
          <c:order val="2"/>
          <c:tx>
            <c:strRef>
              <c:f>'Interprofessional Trng'!$A$28</c:f>
              <c:strCache>
                <c:ptCount val="1"/>
                <c:pt idx="0">
                  <c:v>RN (16)</c:v>
                </c:pt>
              </c:strCache>
            </c:strRef>
          </c:tx>
          <c:spPr>
            <a:solidFill>
              <a:schemeClr val="accent3"/>
            </a:solidFill>
            <a:ln>
              <a:noFill/>
            </a:ln>
            <a:effectLst/>
          </c:spPr>
          <c:invertIfNegative val="0"/>
          <c:dLbls>
            <c:dLbl>
              <c:idx val="2"/>
              <c:delete val="1"/>
              <c:extLst>
                <c:ext xmlns:c15="http://schemas.microsoft.com/office/drawing/2012/chart" uri="{CE6537A1-D6FC-4f65-9D91-7224C49458BB}"/>
                <c:ext xmlns:c16="http://schemas.microsoft.com/office/drawing/2014/chart" uri="{C3380CC4-5D6E-409C-BE32-E72D297353CC}">
                  <c16:uniqueId val="{00000007-1B0D-43BB-8C82-E39725864AB6}"/>
                </c:ext>
              </c:extLst>
            </c:dLbl>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'Interprofessional Trng'!$B$25:$F$25</c:f>
              <c:strCache>
                <c:ptCount val="5"/>
                <c:pt idx="0">
                  <c:v>0 hrs</c:v>
                </c:pt>
                <c:pt idx="1">
                  <c:v>1-2 hrs</c:v>
                </c:pt>
                <c:pt idx="2">
                  <c:v>2-3 hrs</c:v>
                </c:pt>
                <c:pt idx="3">
                  <c:v>&gt;3 hrs</c:v>
                </c:pt>
                <c:pt idx="4">
                  <c:v>Not Answered</c:v>
                </c:pt>
              </c:strCache>
            </c:strRef>
          </c:cat>
          <c:val>
            <c:numRef>
              <c:f>'Interprofessional Trng'!$B$28:$F$28</c:f>
              <c:numCache>
                <c:formatCode>General</c:formatCode>
                <c:ptCount val="5"/>
                <c:pt idx="0">
                  <c:v>3</c:v>
                </c:pt>
                <c:pt idx="1">
                  <c:v>2</c:v>
                </c:pt>
                <c:pt idx="2">
                  <c:v>0</c:v>
                </c:pt>
                <c:pt idx="3">
                  <c:v>9</c:v>
                </c:pt>
                <c:pt idx="4">
                  <c:v>2</c:v>
                </c:pt>
              </c:numCache>
            </c:numRef>
          </c:val>
          <c:extLst>
            <c:ext xmlns:c16="http://schemas.microsoft.com/office/drawing/2014/chart" uri="{C3380CC4-5D6E-409C-BE32-E72D297353CC}">
              <c16:uniqueId val="{00000008-1B0D-43BB-8C82-E39725864AB6}"/>
            </c:ext>
          </c:extLst>
        </c:ser>
        <c:dLbls>
          <c:dLblPos val="ctr"/>
          <c:showLegendKey val="0"/>
          <c:showVal val="1"/>
          <c:showCatName val="0"/>
          <c:showSerName val="0"/>
          <c:showPercent val="0"/>
          <c:showBubbleSize val="0"/>
        </c:dLbls>
        <c:gapWidth val="150"/>
        <c:overlap val="100"/>
        <c:axId val="448333312"/>
        <c:axId val="448334624"/>
      </c:barChart>
      <c:catAx>
        <c:axId val="4483333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448334624"/>
        <c:crosses val="autoZero"/>
        <c:auto val="1"/>
        <c:lblAlgn val="ctr"/>
        <c:lblOffset val="100"/>
        <c:noMultiLvlLbl val="0"/>
      </c:catAx>
      <c:valAx>
        <c:axId val="4483346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448333312"/>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17160875" cy="198437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22431375" y="0"/>
            <a:ext cx="17159288" cy="1984375"/>
          </a:xfrm>
          <a:prstGeom prst="rect">
            <a:avLst/>
          </a:prstGeom>
        </p:spPr>
        <p:txBody>
          <a:bodyPr vert="horz" lIns="91440" tIns="45720" rIns="91440" bIns="45720" rtlCol="0"/>
          <a:lstStyle>
            <a:lvl1pPr algn="r">
              <a:defRPr sz="1200"/>
            </a:lvl1pPr>
          </a:lstStyle>
          <a:p>
            <a:fld id="{8A85B564-A7C4-4EC7-B728-59F4DCA5B876}" type="datetimeFigureOut">
              <a:rPr lang="en-US" smtClean="0"/>
              <a:t>5/11/2020</a:t>
            </a:fld>
            <a:endParaRPr lang="en-US" dirty="0"/>
          </a:p>
        </p:txBody>
      </p:sp>
      <p:sp>
        <p:nvSpPr>
          <p:cNvPr id="4" name="Slide Image Placeholder 3"/>
          <p:cNvSpPr>
            <a:spLocks noGrp="1" noRot="1" noChangeAspect="1"/>
          </p:cNvSpPr>
          <p:nvPr>
            <p:ph type="sldImg" idx="2"/>
          </p:nvPr>
        </p:nvSpPr>
        <p:spPr>
          <a:xfrm>
            <a:off x="7920038" y="4949825"/>
            <a:ext cx="23761700" cy="133651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3960813" y="19057938"/>
            <a:ext cx="31680150" cy="15592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37615813"/>
            <a:ext cx="17160875" cy="198437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22431375" y="37615813"/>
            <a:ext cx="17159288" cy="1984375"/>
          </a:xfrm>
          <a:prstGeom prst="rect">
            <a:avLst/>
          </a:prstGeom>
        </p:spPr>
        <p:txBody>
          <a:bodyPr vert="horz" lIns="91440" tIns="45720" rIns="91440" bIns="45720" rtlCol="0" anchor="b"/>
          <a:lstStyle>
            <a:lvl1pPr algn="r">
              <a:defRPr sz="1200"/>
            </a:lvl1pPr>
          </a:lstStyle>
          <a:p>
            <a:fld id="{80670F36-6B21-4CF5-8F37-31B2A8944740}" type="slidenum">
              <a:rPr lang="en-US" smtClean="0"/>
              <a:t>‹#›</a:t>
            </a:fld>
            <a:endParaRPr lang="en-US" dirty="0"/>
          </a:p>
        </p:txBody>
      </p:sp>
    </p:spTree>
    <p:extLst>
      <p:ext uri="{BB962C8B-B14F-4D97-AF65-F5344CB8AC3E}">
        <p14:creationId xmlns:p14="http://schemas.microsoft.com/office/powerpoint/2010/main" val="1000149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670F36-6B21-4CF5-8F37-31B2A8944740}" type="slidenum">
              <a:rPr lang="en-US" smtClean="0"/>
              <a:t>1</a:t>
            </a:fld>
            <a:endParaRPr lang="en-US" dirty="0"/>
          </a:p>
        </p:txBody>
      </p:sp>
    </p:spTree>
    <p:extLst>
      <p:ext uri="{BB962C8B-B14F-4D97-AF65-F5344CB8AC3E}">
        <p14:creationId xmlns:p14="http://schemas.microsoft.com/office/powerpoint/2010/main" val="16269564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0" y="8947787"/>
            <a:ext cx="43525440" cy="6174105"/>
          </a:xfrm>
        </p:spPr>
        <p:txBody>
          <a:bodyPr/>
          <a:lstStyle/>
          <a:p>
            <a:r>
              <a:rPr lang="en-US"/>
              <a:t>Click to edit Master title style</a:t>
            </a:r>
          </a:p>
        </p:txBody>
      </p:sp>
      <p:sp>
        <p:nvSpPr>
          <p:cNvPr id="3" name="Subtitle 2"/>
          <p:cNvSpPr>
            <a:spLocks noGrp="1"/>
          </p:cNvSpPr>
          <p:nvPr>
            <p:ph type="subTitle" idx="1"/>
          </p:nvPr>
        </p:nvSpPr>
        <p:spPr>
          <a:xfrm>
            <a:off x="7680960" y="16322040"/>
            <a:ext cx="35844480" cy="7360920"/>
          </a:xfrm>
        </p:spPr>
        <p:txBody>
          <a:bodyPr/>
          <a:lstStyle>
            <a:lvl1pPr marL="0" indent="0" algn="ctr">
              <a:buNone/>
              <a:defRPr>
                <a:solidFill>
                  <a:schemeClr val="tx1">
                    <a:tint val="75000"/>
                  </a:schemeClr>
                </a:solidFill>
              </a:defRPr>
            </a:lvl1pPr>
            <a:lvl2pPr marL="2743248" indent="0" algn="ctr">
              <a:buNone/>
              <a:defRPr>
                <a:solidFill>
                  <a:schemeClr val="tx1">
                    <a:tint val="75000"/>
                  </a:schemeClr>
                </a:solidFill>
              </a:defRPr>
            </a:lvl2pPr>
            <a:lvl3pPr marL="5486495" indent="0" algn="ctr">
              <a:buNone/>
              <a:defRPr>
                <a:solidFill>
                  <a:schemeClr val="tx1">
                    <a:tint val="75000"/>
                  </a:schemeClr>
                </a:solidFill>
              </a:defRPr>
            </a:lvl3pPr>
            <a:lvl4pPr marL="8229743" indent="0" algn="ctr">
              <a:buNone/>
              <a:defRPr>
                <a:solidFill>
                  <a:schemeClr val="tx1">
                    <a:tint val="75000"/>
                  </a:schemeClr>
                </a:solidFill>
              </a:defRPr>
            </a:lvl4pPr>
            <a:lvl5pPr marL="10972992" indent="0" algn="ctr">
              <a:buNone/>
              <a:defRPr>
                <a:solidFill>
                  <a:schemeClr val="tx1">
                    <a:tint val="75000"/>
                  </a:schemeClr>
                </a:solidFill>
              </a:defRPr>
            </a:lvl5pPr>
            <a:lvl6pPr marL="13716240" indent="0" algn="ctr">
              <a:buNone/>
              <a:defRPr>
                <a:solidFill>
                  <a:schemeClr val="tx1">
                    <a:tint val="75000"/>
                  </a:schemeClr>
                </a:solidFill>
              </a:defRPr>
            </a:lvl6pPr>
            <a:lvl7pPr marL="16459487" indent="0" algn="ctr">
              <a:buNone/>
              <a:defRPr>
                <a:solidFill>
                  <a:schemeClr val="tx1">
                    <a:tint val="75000"/>
                  </a:schemeClr>
                </a:solidFill>
              </a:defRPr>
            </a:lvl7pPr>
            <a:lvl8pPr marL="19202735" indent="0" algn="ctr">
              <a:buNone/>
              <a:defRPr>
                <a:solidFill>
                  <a:schemeClr val="tx1">
                    <a:tint val="75000"/>
                  </a:schemeClr>
                </a:solidFill>
              </a:defRPr>
            </a:lvl8pPr>
            <a:lvl9pPr marL="21945983"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3249F4BC-ACA7-4709-BDFC-52E62DCBCEED}" type="slidenum">
              <a:rPr lang="en-AU" smtClean="0"/>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2866E5E5-02CB-49D6-A7CC-DEF695B3689F}" type="slidenum">
              <a:rPr lang="en-AU" smtClean="0"/>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124640" y="1153482"/>
            <a:ext cx="11521440" cy="2457640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60320" y="1153482"/>
            <a:ext cx="33710880" cy="245764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ECB265A2-B8C5-42FC-903D-93866F49C2C0}" type="slidenum">
              <a:rPr lang="en-AU" smtClean="0"/>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D2A6E348-F9FD-4244-84B5-11625CDD9787}" type="slidenum">
              <a:rPr lang="en-AU" smtClean="0"/>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2" y="18508982"/>
            <a:ext cx="43525440" cy="5720715"/>
          </a:xfrm>
        </p:spPr>
        <p:txBody>
          <a:bodyPr anchor="t"/>
          <a:lstStyle>
            <a:lvl1pPr algn="l">
              <a:defRPr sz="24034" b="1" cap="all"/>
            </a:lvl1pPr>
          </a:lstStyle>
          <a:p>
            <a:r>
              <a:rPr lang="en-US"/>
              <a:t>Click to edit Master title style</a:t>
            </a:r>
          </a:p>
        </p:txBody>
      </p:sp>
      <p:sp>
        <p:nvSpPr>
          <p:cNvPr id="3" name="Text Placeholder 2"/>
          <p:cNvSpPr>
            <a:spLocks noGrp="1"/>
          </p:cNvSpPr>
          <p:nvPr>
            <p:ph type="body" idx="1"/>
          </p:nvPr>
        </p:nvSpPr>
        <p:spPr>
          <a:xfrm>
            <a:off x="4044952" y="12208198"/>
            <a:ext cx="43525440" cy="6300785"/>
          </a:xfrm>
        </p:spPr>
        <p:txBody>
          <a:bodyPr anchor="b"/>
          <a:lstStyle>
            <a:lvl1pPr marL="0" indent="0">
              <a:buNone/>
              <a:defRPr sz="12017">
                <a:solidFill>
                  <a:schemeClr val="tx1">
                    <a:tint val="75000"/>
                  </a:schemeClr>
                </a:solidFill>
              </a:defRPr>
            </a:lvl1pPr>
            <a:lvl2pPr marL="2743248" indent="0">
              <a:buNone/>
              <a:defRPr sz="10850">
                <a:solidFill>
                  <a:schemeClr val="tx1">
                    <a:tint val="75000"/>
                  </a:schemeClr>
                </a:solidFill>
              </a:defRPr>
            </a:lvl2pPr>
            <a:lvl3pPr marL="5486495" indent="0">
              <a:buNone/>
              <a:defRPr sz="9567">
                <a:solidFill>
                  <a:schemeClr val="tx1">
                    <a:tint val="75000"/>
                  </a:schemeClr>
                </a:solidFill>
              </a:defRPr>
            </a:lvl3pPr>
            <a:lvl4pPr marL="8229743" indent="0">
              <a:buNone/>
              <a:defRPr sz="8400">
                <a:solidFill>
                  <a:schemeClr val="tx1">
                    <a:tint val="75000"/>
                  </a:schemeClr>
                </a:solidFill>
              </a:defRPr>
            </a:lvl4pPr>
            <a:lvl5pPr marL="10972992" indent="0">
              <a:buNone/>
              <a:defRPr sz="8400">
                <a:solidFill>
                  <a:schemeClr val="tx1">
                    <a:tint val="75000"/>
                  </a:schemeClr>
                </a:solidFill>
              </a:defRPr>
            </a:lvl5pPr>
            <a:lvl6pPr marL="13716240" indent="0">
              <a:buNone/>
              <a:defRPr sz="8400">
                <a:solidFill>
                  <a:schemeClr val="tx1">
                    <a:tint val="75000"/>
                  </a:schemeClr>
                </a:solidFill>
              </a:defRPr>
            </a:lvl6pPr>
            <a:lvl7pPr marL="16459487" indent="0">
              <a:buNone/>
              <a:defRPr sz="8400">
                <a:solidFill>
                  <a:schemeClr val="tx1">
                    <a:tint val="75000"/>
                  </a:schemeClr>
                </a:solidFill>
              </a:defRPr>
            </a:lvl7pPr>
            <a:lvl8pPr marL="19202735" indent="0">
              <a:buNone/>
              <a:defRPr sz="8400">
                <a:solidFill>
                  <a:schemeClr val="tx1">
                    <a:tint val="75000"/>
                  </a:schemeClr>
                </a:solidFill>
              </a:defRPr>
            </a:lvl8pPr>
            <a:lvl9pPr marL="21945983" indent="0">
              <a:buNone/>
              <a:defRPr sz="8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F5D3ECB2-551B-49D0-BF0A-2744DA4D6F11}" type="slidenum">
              <a:rPr lang="en-AU" smtClean="0"/>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60320" y="6720843"/>
            <a:ext cx="22616160" cy="19009045"/>
          </a:xfrm>
        </p:spPr>
        <p:txBody>
          <a:bodyPr/>
          <a:lstStyle>
            <a:lvl1pPr>
              <a:defRPr sz="16800"/>
            </a:lvl1pPr>
            <a:lvl2pPr>
              <a:defRPr sz="14350"/>
            </a:lvl2pPr>
            <a:lvl3pPr>
              <a:defRPr sz="12017"/>
            </a:lvl3pPr>
            <a:lvl4pPr>
              <a:defRPr sz="10850"/>
            </a:lvl4pPr>
            <a:lvl5pPr>
              <a:defRPr sz="10850"/>
            </a:lvl5pPr>
            <a:lvl6pPr>
              <a:defRPr sz="10850"/>
            </a:lvl6pPr>
            <a:lvl7pPr>
              <a:defRPr sz="10850"/>
            </a:lvl7pPr>
            <a:lvl8pPr>
              <a:defRPr sz="10850"/>
            </a:lvl8pPr>
            <a:lvl9pPr>
              <a:defRPr sz="108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6029920" y="6720843"/>
            <a:ext cx="22616160" cy="19009045"/>
          </a:xfrm>
        </p:spPr>
        <p:txBody>
          <a:bodyPr/>
          <a:lstStyle>
            <a:lvl1pPr>
              <a:defRPr sz="16800"/>
            </a:lvl1pPr>
            <a:lvl2pPr>
              <a:defRPr sz="14350"/>
            </a:lvl2pPr>
            <a:lvl3pPr>
              <a:defRPr sz="12017"/>
            </a:lvl3pPr>
            <a:lvl4pPr>
              <a:defRPr sz="10850"/>
            </a:lvl4pPr>
            <a:lvl5pPr>
              <a:defRPr sz="10850"/>
            </a:lvl5pPr>
            <a:lvl6pPr>
              <a:defRPr sz="10850"/>
            </a:lvl6pPr>
            <a:lvl7pPr>
              <a:defRPr sz="10850"/>
            </a:lvl7pPr>
            <a:lvl8pPr>
              <a:defRPr sz="10850"/>
            </a:lvl8pPr>
            <a:lvl9pPr>
              <a:defRPr sz="108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2F7DF28D-AA66-4406-A922-DCF69BB2B001}" type="slidenum">
              <a:rPr lang="en-AU" smtClean="0"/>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60320" y="6447475"/>
            <a:ext cx="22625052" cy="2687000"/>
          </a:xfrm>
        </p:spPr>
        <p:txBody>
          <a:bodyPr anchor="b"/>
          <a:lstStyle>
            <a:lvl1pPr marL="0" indent="0">
              <a:buNone/>
              <a:defRPr sz="14350" b="1"/>
            </a:lvl1pPr>
            <a:lvl2pPr marL="2743248" indent="0">
              <a:buNone/>
              <a:defRPr sz="12017" b="1"/>
            </a:lvl2pPr>
            <a:lvl3pPr marL="5486495" indent="0">
              <a:buNone/>
              <a:defRPr sz="10850" b="1"/>
            </a:lvl3pPr>
            <a:lvl4pPr marL="8229743" indent="0">
              <a:buNone/>
              <a:defRPr sz="9567" b="1"/>
            </a:lvl4pPr>
            <a:lvl5pPr marL="10972992" indent="0">
              <a:buNone/>
              <a:defRPr sz="9567" b="1"/>
            </a:lvl5pPr>
            <a:lvl6pPr marL="13716240" indent="0">
              <a:buNone/>
              <a:defRPr sz="9567" b="1"/>
            </a:lvl6pPr>
            <a:lvl7pPr marL="16459487" indent="0">
              <a:buNone/>
              <a:defRPr sz="9567" b="1"/>
            </a:lvl7pPr>
            <a:lvl8pPr marL="19202735" indent="0">
              <a:buNone/>
              <a:defRPr sz="9567" b="1"/>
            </a:lvl8pPr>
            <a:lvl9pPr marL="21945983" indent="0">
              <a:buNone/>
              <a:defRPr sz="9567" b="1"/>
            </a:lvl9pPr>
          </a:lstStyle>
          <a:p>
            <a:pPr lvl="0"/>
            <a:r>
              <a:rPr lang="en-US"/>
              <a:t>Click to edit Master text styles</a:t>
            </a:r>
          </a:p>
        </p:txBody>
      </p:sp>
      <p:sp>
        <p:nvSpPr>
          <p:cNvPr id="4" name="Content Placeholder 3"/>
          <p:cNvSpPr>
            <a:spLocks noGrp="1"/>
          </p:cNvSpPr>
          <p:nvPr>
            <p:ph sz="half" idx="2"/>
          </p:nvPr>
        </p:nvSpPr>
        <p:spPr>
          <a:xfrm>
            <a:off x="2560320" y="9134475"/>
            <a:ext cx="22625052" cy="16595410"/>
          </a:xfrm>
        </p:spPr>
        <p:txBody>
          <a:bodyPr/>
          <a:lstStyle>
            <a:lvl1pPr>
              <a:defRPr sz="14350"/>
            </a:lvl1pPr>
            <a:lvl2pPr>
              <a:defRPr sz="12017"/>
            </a:lvl2pPr>
            <a:lvl3pPr>
              <a:defRPr sz="10850"/>
            </a:lvl3pPr>
            <a:lvl4pPr>
              <a:defRPr sz="9567"/>
            </a:lvl4pPr>
            <a:lvl5pPr>
              <a:defRPr sz="9567"/>
            </a:lvl5pPr>
            <a:lvl6pPr>
              <a:defRPr sz="9567"/>
            </a:lvl6pPr>
            <a:lvl7pPr>
              <a:defRPr sz="9567"/>
            </a:lvl7pPr>
            <a:lvl8pPr>
              <a:defRPr sz="9567"/>
            </a:lvl8pPr>
            <a:lvl9pPr>
              <a:defRPr sz="95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6012142" y="6447475"/>
            <a:ext cx="22633940" cy="2687000"/>
          </a:xfrm>
        </p:spPr>
        <p:txBody>
          <a:bodyPr anchor="b"/>
          <a:lstStyle>
            <a:lvl1pPr marL="0" indent="0">
              <a:buNone/>
              <a:defRPr sz="14350" b="1"/>
            </a:lvl1pPr>
            <a:lvl2pPr marL="2743248" indent="0">
              <a:buNone/>
              <a:defRPr sz="12017" b="1"/>
            </a:lvl2pPr>
            <a:lvl3pPr marL="5486495" indent="0">
              <a:buNone/>
              <a:defRPr sz="10850" b="1"/>
            </a:lvl3pPr>
            <a:lvl4pPr marL="8229743" indent="0">
              <a:buNone/>
              <a:defRPr sz="9567" b="1"/>
            </a:lvl4pPr>
            <a:lvl5pPr marL="10972992" indent="0">
              <a:buNone/>
              <a:defRPr sz="9567" b="1"/>
            </a:lvl5pPr>
            <a:lvl6pPr marL="13716240" indent="0">
              <a:buNone/>
              <a:defRPr sz="9567" b="1"/>
            </a:lvl6pPr>
            <a:lvl7pPr marL="16459487" indent="0">
              <a:buNone/>
              <a:defRPr sz="9567" b="1"/>
            </a:lvl7pPr>
            <a:lvl8pPr marL="19202735" indent="0">
              <a:buNone/>
              <a:defRPr sz="9567" b="1"/>
            </a:lvl8pPr>
            <a:lvl9pPr marL="21945983" indent="0">
              <a:buNone/>
              <a:defRPr sz="9567" b="1"/>
            </a:lvl9pPr>
          </a:lstStyle>
          <a:p>
            <a:pPr lvl="0"/>
            <a:r>
              <a:rPr lang="en-US"/>
              <a:t>Click to edit Master text styles</a:t>
            </a:r>
          </a:p>
        </p:txBody>
      </p:sp>
      <p:sp>
        <p:nvSpPr>
          <p:cNvPr id="6" name="Content Placeholder 5"/>
          <p:cNvSpPr>
            <a:spLocks noGrp="1"/>
          </p:cNvSpPr>
          <p:nvPr>
            <p:ph sz="quarter" idx="4"/>
          </p:nvPr>
        </p:nvSpPr>
        <p:spPr>
          <a:xfrm>
            <a:off x="26012142" y="9134475"/>
            <a:ext cx="22633940" cy="16595410"/>
          </a:xfrm>
        </p:spPr>
        <p:txBody>
          <a:bodyPr/>
          <a:lstStyle>
            <a:lvl1pPr>
              <a:defRPr sz="14350"/>
            </a:lvl1pPr>
            <a:lvl2pPr>
              <a:defRPr sz="12017"/>
            </a:lvl2pPr>
            <a:lvl3pPr>
              <a:defRPr sz="10850"/>
            </a:lvl3pPr>
            <a:lvl4pPr>
              <a:defRPr sz="9567"/>
            </a:lvl4pPr>
            <a:lvl5pPr>
              <a:defRPr sz="9567"/>
            </a:lvl5pPr>
            <a:lvl6pPr>
              <a:defRPr sz="9567"/>
            </a:lvl6pPr>
            <a:lvl7pPr>
              <a:defRPr sz="9567"/>
            </a:lvl7pPr>
            <a:lvl8pPr>
              <a:defRPr sz="9567"/>
            </a:lvl8pPr>
            <a:lvl9pPr>
              <a:defRPr sz="95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AU" dirty="0"/>
          </a:p>
        </p:txBody>
      </p:sp>
      <p:sp>
        <p:nvSpPr>
          <p:cNvPr id="8" name="Footer Placeholder 7"/>
          <p:cNvSpPr>
            <a:spLocks noGrp="1"/>
          </p:cNvSpPr>
          <p:nvPr>
            <p:ph type="ftr" sz="quarter" idx="11"/>
          </p:nvPr>
        </p:nvSpPr>
        <p:spPr/>
        <p:txBody>
          <a:bodyPr/>
          <a:lstStyle/>
          <a:p>
            <a:endParaRPr lang="en-AU" dirty="0"/>
          </a:p>
        </p:txBody>
      </p:sp>
      <p:sp>
        <p:nvSpPr>
          <p:cNvPr id="9" name="Slide Number Placeholder 8"/>
          <p:cNvSpPr>
            <a:spLocks noGrp="1"/>
          </p:cNvSpPr>
          <p:nvPr>
            <p:ph type="sldNum" sz="quarter" idx="12"/>
          </p:nvPr>
        </p:nvSpPr>
        <p:spPr/>
        <p:txBody>
          <a:bodyPr/>
          <a:lstStyle/>
          <a:p>
            <a:fld id="{73DBC6BA-E445-4FE8-88F5-F0D9ECBA25EC}" type="slidenum">
              <a:rPr lang="en-AU" smtClean="0"/>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AU" dirty="0"/>
          </a:p>
        </p:txBody>
      </p:sp>
      <p:sp>
        <p:nvSpPr>
          <p:cNvPr id="4" name="Footer Placeholder 3"/>
          <p:cNvSpPr>
            <a:spLocks noGrp="1"/>
          </p:cNvSpPr>
          <p:nvPr>
            <p:ph type="ftr" sz="quarter" idx="11"/>
          </p:nvPr>
        </p:nvSpPr>
        <p:spPr/>
        <p:txBody>
          <a:bodyPr/>
          <a:lstStyle/>
          <a:p>
            <a:endParaRPr lang="en-AU" dirty="0"/>
          </a:p>
        </p:txBody>
      </p:sp>
      <p:sp>
        <p:nvSpPr>
          <p:cNvPr id="5" name="Slide Number Placeholder 4"/>
          <p:cNvSpPr>
            <a:spLocks noGrp="1"/>
          </p:cNvSpPr>
          <p:nvPr>
            <p:ph type="sldNum" sz="quarter" idx="12"/>
          </p:nvPr>
        </p:nvSpPr>
        <p:spPr/>
        <p:txBody>
          <a:bodyPr/>
          <a:lstStyle/>
          <a:p>
            <a:fld id="{991326A4-F189-461D-9FF7-0E009B7FE5E0}" type="slidenum">
              <a:rPr lang="en-AU" smtClean="0"/>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AU" dirty="0"/>
          </a:p>
        </p:txBody>
      </p:sp>
      <p:sp>
        <p:nvSpPr>
          <p:cNvPr id="3" name="Footer Placeholder 2"/>
          <p:cNvSpPr>
            <a:spLocks noGrp="1"/>
          </p:cNvSpPr>
          <p:nvPr>
            <p:ph type="ftr" sz="quarter" idx="11"/>
          </p:nvPr>
        </p:nvSpPr>
        <p:spPr/>
        <p:txBody>
          <a:bodyPr/>
          <a:lstStyle/>
          <a:p>
            <a:endParaRPr lang="en-AU" dirty="0"/>
          </a:p>
        </p:txBody>
      </p:sp>
      <p:sp>
        <p:nvSpPr>
          <p:cNvPr id="4" name="Slide Number Placeholder 3"/>
          <p:cNvSpPr>
            <a:spLocks noGrp="1"/>
          </p:cNvSpPr>
          <p:nvPr>
            <p:ph type="sldNum" sz="quarter" idx="12"/>
          </p:nvPr>
        </p:nvSpPr>
        <p:spPr/>
        <p:txBody>
          <a:bodyPr/>
          <a:lstStyle/>
          <a:p>
            <a:fld id="{48974B0B-7AC7-4442-9E0A-90716D42E33E}" type="slidenum">
              <a:rPr lang="en-AU" smtClean="0"/>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4" y="1146810"/>
            <a:ext cx="16846552" cy="4880610"/>
          </a:xfrm>
        </p:spPr>
        <p:txBody>
          <a:bodyPr anchor="b"/>
          <a:lstStyle>
            <a:lvl1pPr algn="l">
              <a:defRPr sz="12017" b="1"/>
            </a:lvl1pPr>
          </a:lstStyle>
          <a:p>
            <a:r>
              <a:rPr lang="en-US"/>
              <a:t>Click to edit Master title style</a:t>
            </a:r>
          </a:p>
        </p:txBody>
      </p:sp>
      <p:sp>
        <p:nvSpPr>
          <p:cNvPr id="3" name="Content Placeholder 2"/>
          <p:cNvSpPr>
            <a:spLocks noGrp="1"/>
          </p:cNvSpPr>
          <p:nvPr>
            <p:ph idx="1"/>
          </p:nvPr>
        </p:nvSpPr>
        <p:spPr>
          <a:xfrm>
            <a:off x="20020280" y="1146813"/>
            <a:ext cx="28625800" cy="24583075"/>
          </a:xfrm>
        </p:spPr>
        <p:txBody>
          <a:bodyPr/>
          <a:lstStyle>
            <a:lvl1pPr>
              <a:defRPr sz="19251"/>
            </a:lvl1pPr>
            <a:lvl2pPr>
              <a:defRPr sz="16800"/>
            </a:lvl2pPr>
            <a:lvl3pPr>
              <a:defRPr sz="14350"/>
            </a:lvl3pPr>
            <a:lvl4pPr>
              <a:defRPr sz="12017"/>
            </a:lvl4pPr>
            <a:lvl5pPr>
              <a:defRPr sz="12017"/>
            </a:lvl5pPr>
            <a:lvl6pPr>
              <a:defRPr sz="12017"/>
            </a:lvl6pPr>
            <a:lvl7pPr>
              <a:defRPr sz="12017"/>
            </a:lvl7pPr>
            <a:lvl8pPr>
              <a:defRPr sz="12017"/>
            </a:lvl8pPr>
            <a:lvl9pPr>
              <a:defRPr sz="1201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4" y="6027423"/>
            <a:ext cx="16846552" cy="19702465"/>
          </a:xfrm>
        </p:spPr>
        <p:txBody>
          <a:bodyPr/>
          <a:lstStyle>
            <a:lvl1pPr marL="0" indent="0">
              <a:buNone/>
              <a:defRPr sz="8400"/>
            </a:lvl1pPr>
            <a:lvl2pPr marL="2743248" indent="0">
              <a:buNone/>
              <a:defRPr sz="7234"/>
            </a:lvl2pPr>
            <a:lvl3pPr marL="5486495" indent="0">
              <a:buNone/>
              <a:defRPr sz="5950"/>
            </a:lvl3pPr>
            <a:lvl4pPr marL="8229743" indent="0">
              <a:buNone/>
              <a:defRPr sz="5367"/>
            </a:lvl4pPr>
            <a:lvl5pPr marL="10972992" indent="0">
              <a:buNone/>
              <a:defRPr sz="5367"/>
            </a:lvl5pPr>
            <a:lvl6pPr marL="13716240" indent="0">
              <a:buNone/>
              <a:defRPr sz="5367"/>
            </a:lvl6pPr>
            <a:lvl7pPr marL="16459487" indent="0">
              <a:buNone/>
              <a:defRPr sz="5367"/>
            </a:lvl7pPr>
            <a:lvl8pPr marL="19202735" indent="0">
              <a:buNone/>
              <a:defRPr sz="5367"/>
            </a:lvl8pPr>
            <a:lvl9pPr marL="21945983" indent="0">
              <a:buNone/>
              <a:defRPr sz="5367"/>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413341F0-C81A-49C9-B0FB-45A58223D04A}" type="slidenum">
              <a:rPr lang="en-AU" smtClean="0"/>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812" y="20162520"/>
            <a:ext cx="30723840" cy="2380300"/>
          </a:xfrm>
        </p:spPr>
        <p:txBody>
          <a:bodyPr anchor="b"/>
          <a:lstStyle>
            <a:lvl1pPr algn="l">
              <a:defRPr sz="12017" b="1"/>
            </a:lvl1pPr>
          </a:lstStyle>
          <a:p>
            <a:r>
              <a:rPr lang="en-US"/>
              <a:t>Click to edit Master title style</a:t>
            </a:r>
          </a:p>
        </p:txBody>
      </p:sp>
      <p:sp>
        <p:nvSpPr>
          <p:cNvPr id="3" name="Picture Placeholder 2"/>
          <p:cNvSpPr>
            <a:spLocks noGrp="1"/>
          </p:cNvSpPr>
          <p:nvPr>
            <p:ph type="pic" idx="1"/>
          </p:nvPr>
        </p:nvSpPr>
        <p:spPr>
          <a:xfrm>
            <a:off x="10036812" y="2573655"/>
            <a:ext cx="30723840" cy="17282160"/>
          </a:xfrm>
        </p:spPr>
        <p:txBody>
          <a:bodyPr/>
          <a:lstStyle>
            <a:lvl1pPr marL="0" indent="0">
              <a:buNone/>
              <a:defRPr sz="19251"/>
            </a:lvl1pPr>
            <a:lvl2pPr marL="2743248" indent="0">
              <a:buNone/>
              <a:defRPr sz="16800"/>
            </a:lvl2pPr>
            <a:lvl3pPr marL="5486495" indent="0">
              <a:buNone/>
              <a:defRPr sz="14350"/>
            </a:lvl3pPr>
            <a:lvl4pPr marL="8229743" indent="0">
              <a:buNone/>
              <a:defRPr sz="12017"/>
            </a:lvl4pPr>
            <a:lvl5pPr marL="10972992" indent="0">
              <a:buNone/>
              <a:defRPr sz="12017"/>
            </a:lvl5pPr>
            <a:lvl6pPr marL="13716240" indent="0">
              <a:buNone/>
              <a:defRPr sz="12017"/>
            </a:lvl6pPr>
            <a:lvl7pPr marL="16459487" indent="0">
              <a:buNone/>
              <a:defRPr sz="12017"/>
            </a:lvl7pPr>
            <a:lvl8pPr marL="19202735" indent="0">
              <a:buNone/>
              <a:defRPr sz="12017"/>
            </a:lvl8pPr>
            <a:lvl9pPr marL="21945983" indent="0">
              <a:buNone/>
              <a:defRPr sz="12017"/>
            </a:lvl9pPr>
          </a:lstStyle>
          <a:p>
            <a:endParaRPr lang="en-US" dirty="0"/>
          </a:p>
        </p:txBody>
      </p:sp>
      <p:sp>
        <p:nvSpPr>
          <p:cNvPr id="4" name="Text Placeholder 3"/>
          <p:cNvSpPr>
            <a:spLocks noGrp="1"/>
          </p:cNvSpPr>
          <p:nvPr>
            <p:ph type="body" sz="half" idx="2"/>
          </p:nvPr>
        </p:nvSpPr>
        <p:spPr>
          <a:xfrm>
            <a:off x="10036812" y="22542820"/>
            <a:ext cx="30723840" cy="3380420"/>
          </a:xfrm>
        </p:spPr>
        <p:txBody>
          <a:bodyPr/>
          <a:lstStyle>
            <a:lvl1pPr marL="0" indent="0">
              <a:buNone/>
              <a:defRPr sz="8400"/>
            </a:lvl1pPr>
            <a:lvl2pPr marL="2743248" indent="0">
              <a:buNone/>
              <a:defRPr sz="7234"/>
            </a:lvl2pPr>
            <a:lvl3pPr marL="5486495" indent="0">
              <a:buNone/>
              <a:defRPr sz="5950"/>
            </a:lvl3pPr>
            <a:lvl4pPr marL="8229743" indent="0">
              <a:buNone/>
              <a:defRPr sz="5367"/>
            </a:lvl4pPr>
            <a:lvl5pPr marL="10972992" indent="0">
              <a:buNone/>
              <a:defRPr sz="5367"/>
            </a:lvl5pPr>
            <a:lvl6pPr marL="13716240" indent="0">
              <a:buNone/>
              <a:defRPr sz="5367"/>
            </a:lvl6pPr>
            <a:lvl7pPr marL="16459487" indent="0">
              <a:buNone/>
              <a:defRPr sz="5367"/>
            </a:lvl7pPr>
            <a:lvl8pPr marL="19202735" indent="0">
              <a:buNone/>
              <a:defRPr sz="5367"/>
            </a:lvl8pPr>
            <a:lvl9pPr marL="21945983" indent="0">
              <a:buNone/>
              <a:defRPr sz="5367"/>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07496895-1A7F-413D-AB9A-FBF71F9D05AE}" type="slidenum">
              <a:rPr lang="en-AU" smtClean="0"/>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320" y="1153480"/>
            <a:ext cx="46085760" cy="4800600"/>
          </a:xfrm>
          <a:prstGeom prst="rect">
            <a:avLst/>
          </a:prstGeom>
        </p:spPr>
        <p:txBody>
          <a:bodyPr vert="horz" lIns="470258" tIns="235129" rIns="470258" bIns="235129" rtlCol="0" anchor="ctr">
            <a:normAutofit/>
          </a:bodyPr>
          <a:lstStyle/>
          <a:p>
            <a:r>
              <a:rPr lang="en-US"/>
              <a:t>Click to edit Master title style</a:t>
            </a:r>
          </a:p>
        </p:txBody>
      </p:sp>
      <p:sp>
        <p:nvSpPr>
          <p:cNvPr id="3" name="Text Placeholder 2"/>
          <p:cNvSpPr>
            <a:spLocks noGrp="1"/>
          </p:cNvSpPr>
          <p:nvPr>
            <p:ph type="body" idx="1"/>
          </p:nvPr>
        </p:nvSpPr>
        <p:spPr>
          <a:xfrm>
            <a:off x="2560320" y="6720843"/>
            <a:ext cx="46085760" cy="19009045"/>
          </a:xfrm>
          <a:prstGeom prst="rect">
            <a:avLst/>
          </a:prstGeom>
        </p:spPr>
        <p:txBody>
          <a:bodyPr vert="horz" lIns="470258" tIns="235129" rIns="470258" bIns="23512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560320" y="26696672"/>
            <a:ext cx="11948160" cy="1533525"/>
          </a:xfrm>
          <a:prstGeom prst="rect">
            <a:avLst/>
          </a:prstGeom>
        </p:spPr>
        <p:txBody>
          <a:bodyPr vert="horz" lIns="470258" tIns="235129" rIns="470258" bIns="235129" rtlCol="0" anchor="ctr"/>
          <a:lstStyle>
            <a:lvl1pPr algn="l">
              <a:defRPr sz="7234">
                <a:solidFill>
                  <a:schemeClr val="tx1">
                    <a:tint val="75000"/>
                  </a:schemeClr>
                </a:solidFill>
              </a:defRPr>
            </a:lvl1pPr>
          </a:lstStyle>
          <a:p>
            <a:endParaRPr lang="en-AU" dirty="0"/>
          </a:p>
        </p:txBody>
      </p:sp>
      <p:sp>
        <p:nvSpPr>
          <p:cNvPr id="5" name="Footer Placeholder 4"/>
          <p:cNvSpPr>
            <a:spLocks noGrp="1"/>
          </p:cNvSpPr>
          <p:nvPr>
            <p:ph type="ftr" sz="quarter" idx="3"/>
          </p:nvPr>
        </p:nvSpPr>
        <p:spPr>
          <a:xfrm>
            <a:off x="17495520" y="26696672"/>
            <a:ext cx="16215360" cy="1533525"/>
          </a:xfrm>
          <a:prstGeom prst="rect">
            <a:avLst/>
          </a:prstGeom>
        </p:spPr>
        <p:txBody>
          <a:bodyPr vert="horz" lIns="470258" tIns="235129" rIns="470258" bIns="235129" rtlCol="0" anchor="ctr"/>
          <a:lstStyle>
            <a:lvl1pPr algn="ctr">
              <a:defRPr sz="7234">
                <a:solidFill>
                  <a:schemeClr val="tx1">
                    <a:tint val="75000"/>
                  </a:schemeClr>
                </a:solidFill>
              </a:defRPr>
            </a:lvl1pPr>
          </a:lstStyle>
          <a:p>
            <a:endParaRPr lang="en-AU" dirty="0"/>
          </a:p>
        </p:txBody>
      </p:sp>
      <p:sp>
        <p:nvSpPr>
          <p:cNvPr id="6" name="Slide Number Placeholder 5"/>
          <p:cNvSpPr>
            <a:spLocks noGrp="1"/>
          </p:cNvSpPr>
          <p:nvPr>
            <p:ph type="sldNum" sz="quarter" idx="4"/>
          </p:nvPr>
        </p:nvSpPr>
        <p:spPr>
          <a:xfrm>
            <a:off x="36697920" y="26696672"/>
            <a:ext cx="11948160" cy="1533525"/>
          </a:xfrm>
          <a:prstGeom prst="rect">
            <a:avLst/>
          </a:prstGeom>
        </p:spPr>
        <p:txBody>
          <a:bodyPr vert="horz" lIns="470258" tIns="235129" rIns="470258" bIns="235129" rtlCol="0" anchor="ctr"/>
          <a:lstStyle>
            <a:lvl1pPr algn="r">
              <a:defRPr sz="7234">
                <a:solidFill>
                  <a:schemeClr val="tx1">
                    <a:tint val="75000"/>
                  </a:schemeClr>
                </a:solidFill>
              </a:defRPr>
            </a:lvl1pPr>
          </a:lstStyle>
          <a:p>
            <a:fld id="{6720EC0C-E9BC-43D2-9431-2D6B9CAA0B1F}" type="slidenum">
              <a:rPr lang="en-AU" smtClean="0"/>
              <a:pPr/>
              <a:t>‹#›</a:t>
            </a:fld>
            <a:endParaRPr lang="en-AU" dirty="0"/>
          </a:p>
        </p:txBody>
      </p:sp>
      <p:sp>
        <p:nvSpPr>
          <p:cNvPr id="7" name="Rectangle 7"/>
          <p:cNvSpPr>
            <a:spLocks noChangeArrowheads="1"/>
          </p:cNvSpPr>
          <p:nvPr userDrawn="1"/>
        </p:nvSpPr>
        <p:spPr bwMode="auto">
          <a:xfrm>
            <a:off x="0" y="0"/>
            <a:ext cx="51206400" cy="28803600"/>
          </a:xfrm>
          <a:prstGeom prst="rect">
            <a:avLst/>
          </a:prstGeom>
          <a:noFill/>
          <a:ln w="25400">
            <a:solidFill>
              <a:schemeClr val="tx1"/>
            </a:solidFill>
            <a:miter lim="800000"/>
            <a:headEnd/>
            <a:tailEnd/>
          </a:ln>
          <a:effectLst/>
        </p:spPr>
        <p:txBody>
          <a:bodyPr wrap="none" anchor="ctr"/>
          <a:lstStyle/>
          <a:p>
            <a:endParaRPr lang="en-US" sz="2800"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5486495" rtl="0" eaLnBrk="1" latinLnBrk="0" hangingPunct="1">
        <a:spcBef>
          <a:spcPct val="0"/>
        </a:spcBef>
        <a:buNone/>
        <a:defRPr sz="26367" kern="1200">
          <a:solidFill>
            <a:schemeClr val="tx1"/>
          </a:solidFill>
          <a:latin typeface="+mj-lt"/>
          <a:ea typeface="+mj-ea"/>
          <a:cs typeface="+mj-cs"/>
        </a:defRPr>
      </a:lvl1pPr>
    </p:titleStyle>
    <p:bodyStyle>
      <a:lvl1pPr marL="2057436" indent="-2057436" algn="l" defTabSz="5486495" rtl="0" eaLnBrk="1" latinLnBrk="0" hangingPunct="1">
        <a:spcBef>
          <a:spcPct val="20000"/>
        </a:spcBef>
        <a:buFont typeface="Arial" pitchFamily="34" charset="0"/>
        <a:buChar char="•"/>
        <a:defRPr sz="19251" kern="1200">
          <a:solidFill>
            <a:schemeClr val="tx1"/>
          </a:solidFill>
          <a:latin typeface="+mn-lt"/>
          <a:ea typeface="+mn-ea"/>
          <a:cs typeface="+mn-cs"/>
        </a:defRPr>
      </a:lvl1pPr>
      <a:lvl2pPr marL="4457778" indent="-1714530" algn="l" defTabSz="5486495" rtl="0" eaLnBrk="1" latinLnBrk="0" hangingPunct="1">
        <a:spcBef>
          <a:spcPct val="20000"/>
        </a:spcBef>
        <a:buFont typeface="Arial" pitchFamily="34" charset="0"/>
        <a:buChar char="–"/>
        <a:defRPr sz="16800" kern="1200">
          <a:solidFill>
            <a:schemeClr val="tx1"/>
          </a:solidFill>
          <a:latin typeface="+mn-lt"/>
          <a:ea typeface="+mn-ea"/>
          <a:cs typeface="+mn-cs"/>
        </a:defRPr>
      </a:lvl2pPr>
      <a:lvl3pPr marL="6858119" indent="-1371624" algn="l" defTabSz="5486495" rtl="0" eaLnBrk="1" latinLnBrk="0" hangingPunct="1">
        <a:spcBef>
          <a:spcPct val="20000"/>
        </a:spcBef>
        <a:buFont typeface="Arial" pitchFamily="34" charset="0"/>
        <a:buChar char="•"/>
        <a:defRPr sz="14350" kern="1200">
          <a:solidFill>
            <a:schemeClr val="tx1"/>
          </a:solidFill>
          <a:latin typeface="+mn-lt"/>
          <a:ea typeface="+mn-ea"/>
          <a:cs typeface="+mn-cs"/>
        </a:defRPr>
      </a:lvl3pPr>
      <a:lvl4pPr marL="9601368" indent="-1371624" algn="l" defTabSz="5486495" rtl="0" eaLnBrk="1" latinLnBrk="0" hangingPunct="1">
        <a:spcBef>
          <a:spcPct val="20000"/>
        </a:spcBef>
        <a:buFont typeface="Arial" pitchFamily="34" charset="0"/>
        <a:buChar char="–"/>
        <a:defRPr sz="12017" kern="1200">
          <a:solidFill>
            <a:schemeClr val="tx1"/>
          </a:solidFill>
          <a:latin typeface="+mn-lt"/>
          <a:ea typeface="+mn-ea"/>
          <a:cs typeface="+mn-cs"/>
        </a:defRPr>
      </a:lvl4pPr>
      <a:lvl5pPr marL="12344616" indent="-1371624" algn="l" defTabSz="5486495" rtl="0" eaLnBrk="1" latinLnBrk="0" hangingPunct="1">
        <a:spcBef>
          <a:spcPct val="20000"/>
        </a:spcBef>
        <a:buFont typeface="Arial" pitchFamily="34" charset="0"/>
        <a:buChar char="»"/>
        <a:defRPr sz="12017" kern="1200">
          <a:solidFill>
            <a:schemeClr val="tx1"/>
          </a:solidFill>
          <a:latin typeface="+mn-lt"/>
          <a:ea typeface="+mn-ea"/>
          <a:cs typeface="+mn-cs"/>
        </a:defRPr>
      </a:lvl5pPr>
      <a:lvl6pPr marL="15087864" indent="-1371624" algn="l" defTabSz="5486495" rtl="0" eaLnBrk="1" latinLnBrk="0" hangingPunct="1">
        <a:spcBef>
          <a:spcPct val="20000"/>
        </a:spcBef>
        <a:buFont typeface="Arial" pitchFamily="34" charset="0"/>
        <a:buChar char="•"/>
        <a:defRPr sz="12017" kern="1200">
          <a:solidFill>
            <a:schemeClr val="tx1"/>
          </a:solidFill>
          <a:latin typeface="+mn-lt"/>
          <a:ea typeface="+mn-ea"/>
          <a:cs typeface="+mn-cs"/>
        </a:defRPr>
      </a:lvl6pPr>
      <a:lvl7pPr marL="17831111" indent="-1371624" algn="l" defTabSz="5486495" rtl="0" eaLnBrk="1" latinLnBrk="0" hangingPunct="1">
        <a:spcBef>
          <a:spcPct val="20000"/>
        </a:spcBef>
        <a:buFont typeface="Arial" pitchFamily="34" charset="0"/>
        <a:buChar char="•"/>
        <a:defRPr sz="12017" kern="1200">
          <a:solidFill>
            <a:schemeClr val="tx1"/>
          </a:solidFill>
          <a:latin typeface="+mn-lt"/>
          <a:ea typeface="+mn-ea"/>
          <a:cs typeface="+mn-cs"/>
        </a:defRPr>
      </a:lvl7pPr>
      <a:lvl8pPr marL="20574359" indent="-1371624" algn="l" defTabSz="5486495" rtl="0" eaLnBrk="1" latinLnBrk="0" hangingPunct="1">
        <a:spcBef>
          <a:spcPct val="20000"/>
        </a:spcBef>
        <a:buFont typeface="Arial" pitchFamily="34" charset="0"/>
        <a:buChar char="•"/>
        <a:defRPr sz="12017" kern="1200">
          <a:solidFill>
            <a:schemeClr val="tx1"/>
          </a:solidFill>
          <a:latin typeface="+mn-lt"/>
          <a:ea typeface="+mn-ea"/>
          <a:cs typeface="+mn-cs"/>
        </a:defRPr>
      </a:lvl8pPr>
      <a:lvl9pPr marL="23317607" indent="-1371624" algn="l" defTabSz="5486495" rtl="0" eaLnBrk="1" latinLnBrk="0" hangingPunct="1">
        <a:spcBef>
          <a:spcPct val="20000"/>
        </a:spcBef>
        <a:buFont typeface="Arial" pitchFamily="34" charset="0"/>
        <a:buChar char="•"/>
        <a:defRPr sz="12017" kern="1200">
          <a:solidFill>
            <a:schemeClr val="tx1"/>
          </a:solidFill>
          <a:latin typeface="+mn-lt"/>
          <a:ea typeface="+mn-ea"/>
          <a:cs typeface="+mn-cs"/>
        </a:defRPr>
      </a:lvl9pPr>
    </p:bodyStyle>
    <p:otherStyle>
      <a:defPPr>
        <a:defRPr lang="en-US"/>
      </a:defPPr>
      <a:lvl1pPr marL="0" algn="l" defTabSz="5486495" rtl="0" eaLnBrk="1" latinLnBrk="0" hangingPunct="1">
        <a:defRPr sz="10850" kern="1200">
          <a:solidFill>
            <a:schemeClr val="tx1"/>
          </a:solidFill>
          <a:latin typeface="+mn-lt"/>
          <a:ea typeface="+mn-ea"/>
          <a:cs typeface="+mn-cs"/>
        </a:defRPr>
      </a:lvl1pPr>
      <a:lvl2pPr marL="2743248" algn="l" defTabSz="5486495" rtl="0" eaLnBrk="1" latinLnBrk="0" hangingPunct="1">
        <a:defRPr sz="10850" kern="1200">
          <a:solidFill>
            <a:schemeClr val="tx1"/>
          </a:solidFill>
          <a:latin typeface="+mn-lt"/>
          <a:ea typeface="+mn-ea"/>
          <a:cs typeface="+mn-cs"/>
        </a:defRPr>
      </a:lvl2pPr>
      <a:lvl3pPr marL="5486495" algn="l" defTabSz="5486495" rtl="0" eaLnBrk="1" latinLnBrk="0" hangingPunct="1">
        <a:defRPr sz="10850" kern="1200">
          <a:solidFill>
            <a:schemeClr val="tx1"/>
          </a:solidFill>
          <a:latin typeface="+mn-lt"/>
          <a:ea typeface="+mn-ea"/>
          <a:cs typeface="+mn-cs"/>
        </a:defRPr>
      </a:lvl3pPr>
      <a:lvl4pPr marL="8229743" algn="l" defTabSz="5486495" rtl="0" eaLnBrk="1" latinLnBrk="0" hangingPunct="1">
        <a:defRPr sz="10850" kern="1200">
          <a:solidFill>
            <a:schemeClr val="tx1"/>
          </a:solidFill>
          <a:latin typeface="+mn-lt"/>
          <a:ea typeface="+mn-ea"/>
          <a:cs typeface="+mn-cs"/>
        </a:defRPr>
      </a:lvl4pPr>
      <a:lvl5pPr marL="10972992" algn="l" defTabSz="5486495" rtl="0" eaLnBrk="1" latinLnBrk="0" hangingPunct="1">
        <a:defRPr sz="10850" kern="1200">
          <a:solidFill>
            <a:schemeClr val="tx1"/>
          </a:solidFill>
          <a:latin typeface="+mn-lt"/>
          <a:ea typeface="+mn-ea"/>
          <a:cs typeface="+mn-cs"/>
        </a:defRPr>
      </a:lvl5pPr>
      <a:lvl6pPr marL="13716240" algn="l" defTabSz="5486495" rtl="0" eaLnBrk="1" latinLnBrk="0" hangingPunct="1">
        <a:defRPr sz="10850" kern="1200">
          <a:solidFill>
            <a:schemeClr val="tx1"/>
          </a:solidFill>
          <a:latin typeface="+mn-lt"/>
          <a:ea typeface="+mn-ea"/>
          <a:cs typeface="+mn-cs"/>
        </a:defRPr>
      </a:lvl6pPr>
      <a:lvl7pPr marL="16459487" algn="l" defTabSz="5486495" rtl="0" eaLnBrk="1" latinLnBrk="0" hangingPunct="1">
        <a:defRPr sz="10850" kern="1200">
          <a:solidFill>
            <a:schemeClr val="tx1"/>
          </a:solidFill>
          <a:latin typeface="+mn-lt"/>
          <a:ea typeface="+mn-ea"/>
          <a:cs typeface="+mn-cs"/>
        </a:defRPr>
      </a:lvl7pPr>
      <a:lvl8pPr marL="19202735" algn="l" defTabSz="5486495" rtl="0" eaLnBrk="1" latinLnBrk="0" hangingPunct="1">
        <a:defRPr sz="10850" kern="1200">
          <a:solidFill>
            <a:schemeClr val="tx1"/>
          </a:solidFill>
          <a:latin typeface="+mn-lt"/>
          <a:ea typeface="+mn-ea"/>
          <a:cs typeface="+mn-cs"/>
        </a:defRPr>
      </a:lvl8pPr>
      <a:lvl9pPr marL="21945983" algn="l" defTabSz="5486495" rtl="0" eaLnBrk="1" latinLnBrk="0" hangingPunct="1">
        <a:defRPr sz="108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onlinelibrary.wiley.com/doi/full/10.1111/hsc.12705" TargetMode="External"/><Relationship Id="rId3" Type="http://schemas.openxmlformats.org/officeDocument/2006/relationships/image" Target="../media/image1.jpeg"/><Relationship Id="rId7" Type="http://schemas.openxmlformats.org/officeDocument/2006/relationships/hyperlink" Target="https://www.tandfonline.com/doi/abs/10.1080/13561820.2017.1387771"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www.scientificoajournals.org/pdf/jmet.1036.pdf" TargetMode="External"/><Relationship Id="rId5" Type="http://schemas.openxmlformats.org/officeDocument/2006/relationships/hyperlink" Target="https://www.ncbi.nlm.nih.gov/pmc/articles/PMC5007992/" TargetMode="External"/><Relationship Id="rId10" Type="http://schemas.openxmlformats.org/officeDocument/2006/relationships/chart" Target="../charts/chart2.xml"/><Relationship Id="rId4" Type="http://schemas.openxmlformats.org/officeDocument/2006/relationships/hyperlink" Target="https://www.medscape.org/viewarticle/857823%20Accessed%202/16/2019" TargetMode="External"/><Relationship Id="rId9"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336699"/>
        </a:solidFill>
        <a:effectLst/>
      </p:bgPr>
    </p:bg>
    <p:spTree>
      <p:nvGrpSpPr>
        <p:cNvPr id="1" name=""/>
        <p:cNvGrpSpPr/>
        <p:nvPr/>
      </p:nvGrpSpPr>
      <p:grpSpPr>
        <a:xfrm>
          <a:off x="0" y="0"/>
          <a:ext cx="0" cy="0"/>
          <a:chOff x="0" y="0"/>
          <a:chExt cx="0" cy="0"/>
        </a:xfrm>
      </p:grpSpPr>
      <p:sp>
        <p:nvSpPr>
          <p:cNvPr id="28" name="Rectangle 27"/>
          <p:cNvSpPr/>
          <p:nvPr/>
        </p:nvSpPr>
        <p:spPr>
          <a:xfrm>
            <a:off x="0" y="-1511300"/>
            <a:ext cx="51206400" cy="38315900"/>
          </a:xfrm>
          <a:prstGeom prst="rect">
            <a:avLst/>
          </a:prstGeom>
          <a:gradFill flip="none" rotWithShape="1">
            <a:gsLst>
              <a:gs pos="0">
                <a:schemeClr val="accent5">
                  <a:lumMod val="0"/>
                  <a:lumOff val="100000"/>
                </a:schemeClr>
              </a:gs>
              <a:gs pos="0">
                <a:schemeClr val="accent5">
                  <a:lumMod val="0"/>
                  <a:lumOff val="100000"/>
                </a:schemeClr>
              </a:gs>
              <a:gs pos="23000">
                <a:schemeClr val="accent5">
                  <a:lumMod val="85000"/>
                </a:schemeClr>
              </a:gs>
            </a:gsLst>
            <a:path path="shape">
              <a:fillToRect l="50000" t="50000" r="50000" b="50000"/>
            </a:path>
            <a:tileRect/>
          </a:gra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800" dirty="0"/>
          </a:p>
        </p:txBody>
      </p:sp>
      <p:sp>
        <p:nvSpPr>
          <p:cNvPr id="2065" name="Text Box 17"/>
          <p:cNvSpPr txBox="1">
            <a:spLocks noChangeArrowheads="1"/>
          </p:cNvSpPr>
          <p:nvPr/>
        </p:nvSpPr>
        <p:spPr bwMode="auto">
          <a:xfrm>
            <a:off x="0" y="-8088048"/>
            <a:ext cx="51206400" cy="6208185"/>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lIns="1221948" tIns="1221948" rIns="1221948" bIns="814632"/>
          <a:lstStyle/>
          <a:p>
            <a:pPr algn="ctr" defTabSz="1035345"/>
            <a:endParaRPr lang="en-US" sz="12484" b="1" dirty="0">
              <a:latin typeface="Arial" charset="0"/>
            </a:endParaRPr>
          </a:p>
        </p:txBody>
      </p:sp>
      <p:sp>
        <p:nvSpPr>
          <p:cNvPr id="2074" name="Rectangle 26"/>
          <p:cNvSpPr>
            <a:spLocks noChangeArrowheads="1"/>
          </p:cNvSpPr>
          <p:nvPr/>
        </p:nvSpPr>
        <p:spPr bwMode="auto">
          <a:xfrm>
            <a:off x="0" y="-1965060"/>
            <a:ext cx="51206400" cy="429683"/>
          </a:xfrm>
          <a:prstGeom prst="rect">
            <a:avLst/>
          </a:prstGeom>
          <a:ln>
            <a:headEnd/>
            <a:tailEnd/>
          </a:ln>
        </p:spPr>
        <p:style>
          <a:lnRef idx="3">
            <a:schemeClr val="lt1"/>
          </a:lnRef>
          <a:fillRef idx="1">
            <a:schemeClr val="accent2"/>
          </a:fillRef>
          <a:effectRef idx="1">
            <a:schemeClr val="accent2"/>
          </a:effectRef>
          <a:fontRef idx="minor">
            <a:schemeClr val="lt1"/>
          </a:fontRef>
        </p:style>
        <p:txBody>
          <a:bodyPr wrap="none" lIns="103459" tIns="51729" rIns="103459" bIns="51729" anchor="ctr"/>
          <a:lstStyle/>
          <a:p>
            <a:pPr algn="ctr" defTabSz="1035345"/>
            <a:endParaRPr lang="en-US" sz="2683" dirty="0">
              <a:solidFill>
                <a:schemeClr val="hlink"/>
              </a:solidFill>
            </a:endParaRPr>
          </a:p>
        </p:txBody>
      </p:sp>
      <p:sp>
        <p:nvSpPr>
          <p:cNvPr id="2151" name="Text Box 103"/>
          <p:cNvSpPr txBox="1">
            <a:spLocks noChangeArrowheads="1"/>
          </p:cNvSpPr>
          <p:nvPr/>
        </p:nvSpPr>
        <p:spPr bwMode="auto">
          <a:xfrm>
            <a:off x="1477963" y="-883443"/>
            <a:ext cx="48183800" cy="3228181"/>
          </a:xfrm>
          <a:prstGeom prst="rect">
            <a:avLst/>
          </a:prstGeom>
          <a:noFill/>
          <a:ln w="9525">
            <a:noFill/>
            <a:miter lim="800000"/>
            <a:headEnd/>
            <a:tailEnd/>
          </a:ln>
          <a:effectLst/>
        </p:spPr>
        <p:txBody>
          <a:bodyPr lIns="466703" tIns="466703" rIns="466703" bIns="466703"/>
          <a:lstStyle/>
          <a:p>
            <a:pPr algn="ctr">
              <a:defRPr/>
            </a:pPr>
            <a:r>
              <a:rPr lang="en-US" sz="6300" b="1" dirty="0"/>
              <a:t>Maria Daw, Dietetic Intern</a:t>
            </a:r>
          </a:p>
          <a:p>
            <a:pPr algn="ctr">
              <a:defRPr/>
            </a:pPr>
            <a:r>
              <a:rPr lang="en-GB" sz="5600" dirty="0">
                <a:solidFill>
                  <a:schemeClr val="bg1"/>
                </a:solidFill>
                <a:latin typeface="Arial" charset="0"/>
              </a:rPr>
              <a:t>Medical Center, Navicent Health, Macon, GA</a:t>
            </a:r>
          </a:p>
          <a:p>
            <a:pPr algn="ctr" defTabSz="1185367">
              <a:spcBef>
                <a:spcPct val="20000"/>
              </a:spcBef>
            </a:pPr>
            <a:r>
              <a:rPr lang="en-GB" sz="4200" dirty="0">
                <a:solidFill>
                  <a:schemeClr val="bg1"/>
                </a:solidFill>
                <a:latin typeface="Arial" charset="0"/>
              </a:rPr>
              <a:t>Email: mariabdaw13@gmail.com</a:t>
            </a:r>
          </a:p>
        </p:txBody>
      </p:sp>
      <p:sp>
        <p:nvSpPr>
          <p:cNvPr id="2154" name="Rectangle 106"/>
          <p:cNvSpPr>
            <a:spLocks noChangeArrowheads="1"/>
          </p:cNvSpPr>
          <p:nvPr/>
        </p:nvSpPr>
        <p:spPr bwMode="auto">
          <a:xfrm>
            <a:off x="1477963" y="2861469"/>
            <a:ext cx="15355624" cy="12962731"/>
          </a:xfrm>
          <a:prstGeom prst="rect">
            <a:avLst/>
          </a:prstGeom>
          <a:solidFill>
            <a:schemeClr val="bg1"/>
          </a:solidFill>
          <a:ln w="9525">
            <a:noFill/>
            <a:miter lim="800000"/>
            <a:headEnd/>
            <a:tailEnd/>
          </a:ln>
          <a:effectLst/>
        </p:spPr>
        <p:txBody>
          <a:bodyPr lIns="407316" tIns="407316" rIns="407316" bIns="407316"/>
          <a:lstStyle/>
          <a:p>
            <a:pPr defTabSz="1035345">
              <a:spcBef>
                <a:spcPct val="50000"/>
              </a:spcBef>
            </a:pPr>
            <a:r>
              <a:rPr lang="en-US" sz="5600" b="1" dirty="0">
                <a:solidFill>
                  <a:srgbClr val="A50021"/>
                </a:solidFill>
                <a:latin typeface="Arial" charset="0"/>
              </a:rPr>
              <a:t>Abstract:</a:t>
            </a:r>
            <a:endParaRPr lang="en-US" sz="5600" dirty="0">
              <a:solidFill>
                <a:srgbClr val="A50021"/>
              </a:solidFill>
              <a:latin typeface="Arial" charset="0"/>
            </a:endParaRPr>
          </a:p>
          <a:p>
            <a:r>
              <a:rPr lang="en-US" sz="3200" dirty="0">
                <a:latin typeface="Arial" panose="020B0604020202020204" pitchFamily="34" charset="0"/>
                <a:cs typeface="Arial" panose="020B0604020202020204" pitchFamily="34" charset="0"/>
              </a:rPr>
              <a:t>There is a demand for quality patient care in hospitals that depend on the collaboration of doctors, nurses, and dietitians.  The interdisciplinary team must have continuous collaboration to provide individualized care to meet the patients’ specific needs.</a:t>
            </a:r>
          </a:p>
          <a:p>
            <a:endParaRPr lang="en-US" sz="3200" dirty="0">
              <a:latin typeface="Arial" panose="020B0604020202020204" pitchFamily="34" charset="0"/>
              <a:cs typeface="Arial" panose="020B0604020202020204" pitchFamily="34" charset="0"/>
            </a:endParaRPr>
          </a:p>
          <a:p>
            <a:r>
              <a:rPr lang="en-US" sz="3200" dirty="0">
                <a:latin typeface="Arial" panose="020B0604020202020204" pitchFamily="34" charset="0"/>
                <a:cs typeface="Arial" panose="020B0604020202020204" pitchFamily="34" charset="0"/>
              </a:rPr>
              <a:t>The study aimed to explore the interdisciplinary collaborative practice among doctors, nurses and dietitians in a hospital setting.  The study results were further utilized to gain insight into the perceptions of collaborative practice within each discipline.  </a:t>
            </a:r>
          </a:p>
          <a:p>
            <a:endParaRPr lang="en-US" sz="3200" dirty="0">
              <a:latin typeface="Arial" panose="020B0604020202020204" pitchFamily="34" charset="0"/>
              <a:cs typeface="Arial" panose="020B0604020202020204" pitchFamily="34" charset="0"/>
            </a:endParaRPr>
          </a:p>
          <a:p>
            <a:r>
              <a:rPr lang="en-US" sz="3200" dirty="0">
                <a:latin typeface="Arial" panose="020B0604020202020204" pitchFamily="34" charset="0"/>
                <a:cs typeface="Arial" panose="020B0604020202020204" pitchFamily="34" charset="0"/>
              </a:rPr>
              <a:t>The randomized study was conducted at Medical Center, Navicent Health, a 637 bed, Level 1 Trauma Center in Macon, Georgia.</a:t>
            </a:r>
          </a:p>
          <a:p>
            <a:endParaRPr lang="en-US" sz="3200" dirty="0">
              <a:latin typeface="Arial" panose="020B0604020202020204" pitchFamily="34" charset="0"/>
              <a:cs typeface="Arial" panose="020B0604020202020204" pitchFamily="34" charset="0"/>
            </a:endParaRPr>
          </a:p>
          <a:p>
            <a:r>
              <a:rPr lang="en-US" sz="3200" dirty="0">
                <a:latin typeface="Arial" panose="020B0604020202020204" pitchFamily="34" charset="0"/>
                <a:cs typeface="Arial" panose="020B0604020202020204" pitchFamily="34" charset="0"/>
              </a:rPr>
              <a:t>Data was collected from thirty random participants of the interdisciplinary teams. Participants completed demographic questions, a consent form, and an eleven question Self-Assessed Collaboration Skills Instrument (SACS).  The information was then analyzed using Microsoft Excel and Survey Monkey.</a:t>
            </a:r>
          </a:p>
          <a:p>
            <a:endParaRPr lang="en-US" sz="3200" dirty="0">
              <a:solidFill>
                <a:schemeClr val="accent1"/>
              </a:solidFill>
              <a:latin typeface="Arial" panose="020B0604020202020204" pitchFamily="34" charset="0"/>
              <a:cs typeface="Arial" panose="020B0604020202020204" pitchFamily="34" charset="0"/>
            </a:endParaRPr>
          </a:p>
          <a:p>
            <a:r>
              <a:rPr lang="en-US" sz="3200" dirty="0">
                <a:latin typeface="Arial" panose="020B0604020202020204" pitchFamily="34" charset="0"/>
                <a:cs typeface="Arial" panose="020B0604020202020204" pitchFamily="34" charset="0"/>
              </a:rPr>
              <a:t>Participants that received IP collaboration education and those that did not receive the education all indicated value in interprofessional collaboration for improved performance and quality patient care.  Therefore, results do not indicate a positive correlation between an interprofessional (IP) collaboration education during formal education and effective IP practice in a </a:t>
            </a:r>
            <a:r>
              <a:rPr lang="en-US" sz="3200">
                <a:latin typeface="Arial" panose="020B0604020202020204" pitchFamily="34" charset="0"/>
                <a:cs typeface="Arial" panose="020B0604020202020204" pitchFamily="34" charset="0"/>
              </a:rPr>
              <a:t>hospital setting.</a:t>
            </a:r>
            <a:endParaRPr lang="en-US" sz="3200" dirty="0">
              <a:latin typeface="Arial" panose="020B0604020202020204" pitchFamily="34" charset="0"/>
              <a:cs typeface="Arial" panose="020B0604020202020204" pitchFamily="34" charset="0"/>
            </a:endParaRPr>
          </a:p>
          <a:p>
            <a:endParaRPr lang="en-US" sz="3267" dirty="0">
              <a:latin typeface="Arial" panose="020B0604020202020204" pitchFamily="34" charset="0"/>
              <a:cs typeface="Arial" panose="020B0604020202020204" pitchFamily="34" charset="0"/>
            </a:endParaRPr>
          </a:p>
          <a:p>
            <a:endParaRPr lang="en-US" sz="3267" dirty="0">
              <a:solidFill>
                <a:schemeClr val="tx2"/>
              </a:solidFill>
            </a:endParaRPr>
          </a:p>
          <a:p>
            <a:endParaRPr lang="en-US" sz="3267" dirty="0">
              <a:solidFill>
                <a:schemeClr val="tx2"/>
              </a:solidFill>
            </a:endParaRPr>
          </a:p>
        </p:txBody>
      </p:sp>
      <p:sp>
        <p:nvSpPr>
          <p:cNvPr id="2155" name="Rectangle 107"/>
          <p:cNvSpPr>
            <a:spLocks noChangeArrowheads="1"/>
          </p:cNvSpPr>
          <p:nvPr/>
        </p:nvSpPr>
        <p:spPr bwMode="auto">
          <a:xfrm>
            <a:off x="34210731" y="22409765"/>
            <a:ext cx="15357475" cy="2945803"/>
          </a:xfrm>
          <a:prstGeom prst="rect">
            <a:avLst/>
          </a:prstGeom>
          <a:solidFill>
            <a:schemeClr val="bg1"/>
          </a:solidFill>
          <a:ln w="9525">
            <a:noFill/>
            <a:miter lim="800000"/>
            <a:headEnd/>
            <a:tailEnd/>
          </a:ln>
          <a:effectLst/>
        </p:spPr>
        <p:txBody>
          <a:bodyPr lIns="407316" tIns="407316" rIns="407316" bIns="407316"/>
          <a:lstStyle/>
          <a:p>
            <a:pPr defTabSz="1035345">
              <a:spcBef>
                <a:spcPct val="50000"/>
              </a:spcBef>
            </a:pPr>
            <a:r>
              <a:rPr lang="en-US" sz="5600" b="1" dirty="0">
                <a:solidFill>
                  <a:srgbClr val="A50021"/>
                </a:solidFill>
                <a:latin typeface="Arial" charset="0"/>
              </a:rPr>
              <a:t>Implications/Future Research:</a:t>
            </a:r>
          </a:p>
          <a:p>
            <a:r>
              <a:rPr lang="en-US" sz="3200" dirty="0">
                <a:latin typeface="Arial" panose="020B0604020202020204" pitchFamily="34" charset="0"/>
                <a:cs typeface="Arial" panose="020B0604020202020204" pitchFamily="34" charset="0"/>
              </a:rPr>
              <a:t>Future studies on receiving interprofessional collaboration education during formal education years to assess the effectiveness of the training in entry level practitioners.</a:t>
            </a:r>
            <a:endParaRPr lang="en-US" sz="3267" dirty="0">
              <a:solidFill>
                <a:schemeClr val="accent1">
                  <a:lumMod val="75000"/>
                </a:schemeClr>
              </a:solidFill>
            </a:endParaRPr>
          </a:p>
        </p:txBody>
      </p:sp>
      <p:sp>
        <p:nvSpPr>
          <p:cNvPr id="2156" name="Rectangle 108"/>
          <p:cNvSpPr>
            <a:spLocks noChangeArrowheads="1"/>
          </p:cNvSpPr>
          <p:nvPr/>
        </p:nvSpPr>
        <p:spPr bwMode="auto">
          <a:xfrm>
            <a:off x="17691100" y="15113000"/>
            <a:ext cx="15357475" cy="20015200"/>
          </a:xfrm>
          <a:prstGeom prst="rect">
            <a:avLst/>
          </a:prstGeom>
          <a:solidFill>
            <a:schemeClr val="bg1"/>
          </a:solidFill>
          <a:ln w="9525">
            <a:noFill/>
            <a:miter lim="800000"/>
            <a:headEnd/>
            <a:tailEnd/>
          </a:ln>
          <a:effectLst/>
        </p:spPr>
        <p:txBody>
          <a:bodyPr lIns="407316" tIns="407316" rIns="407316" bIns="407316"/>
          <a:lstStyle/>
          <a:p>
            <a:pPr defTabSz="1035345">
              <a:spcBef>
                <a:spcPct val="50000"/>
              </a:spcBef>
            </a:pPr>
            <a:r>
              <a:rPr lang="en-US" sz="5600" b="1" dirty="0">
                <a:solidFill>
                  <a:srgbClr val="A50021"/>
                </a:solidFill>
                <a:latin typeface="Arial" charset="0"/>
              </a:rPr>
              <a:t>Results &amp; Discussion:</a:t>
            </a:r>
            <a:endParaRPr lang="en-US" sz="5600" dirty="0">
              <a:solidFill>
                <a:srgbClr val="A50021"/>
              </a:solidFill>
              <a:latin typeface="Arial" charset="0"/>
            </a:endParaRPr>
          </a:p>
          <a:p>
            <a:pPr lvl="0"/>
            <a:r>
              <a:rPr lang="en-US" sz="3200" dirty="0">
                <a:latin typeface="Arial" panose="020B0604020202020204" pitchFamily="34" charset="0"/>
                <a:cs typeface="Arial" panose="020B0604020202020204" pitchFamily="34" charset="0"/>
              </a:rPr>
              <a:t>Random participants that completed demographics and survey data include: 7 physicians, 16 nurses, and 7 dietitians.  46.7% of participants received at least one hour or more of interprofessional (IP) training during their formal education.</a:t>
            </a:r>
          </a:p>
          <a:p>
            <a:pPr lvl="0"/>
            <a:endParaRPr lang="en-US" sz="3200" dirty="0">
              <a:latin typeface="Arial" panose="020B0604020202020204" pitchFamily="34" charset="0"/>
              <a:cs typeface="Arial" panose="020B0604020202020204" pitchFamily="34" charset="0"/>
            </a:endParaRPr>
          </a:p>
          <a:p>
            <a:pPr lvl="0"/>
            <a:r>
              <a:rPr lang="en-US" sz="3200" dirty="0">
                <a:latin typeface="Arial" panose="020B0604020202020204" pitchFamily="34" charset="0"/>
                <a:cs typeface="Arial" panose="020B0604020202020204" pitchFamily="34" charset="0"/>
              </a:rPr>
              <a:t>Physicians made of 23.3% of the participants. 43% (3 of the 7) have been practicing for 5-10 years and also received at least 1 credit hour of IP training during their formal education years.  Two physicians have been in practice for over 11 years or more and neither received formal training.  Two physicians did not answer the education question</a:t>
            </a:r>
          </a:p>
          <a:p>
            <a:pPr lvl="0"/>
            <a:endParaRPr lang="en-US" sz="3200" dirty="0">
              <a:latin typeface="Arial" panose="020B0604020202020204" pitchFamily="34" charset="0"/>
              <a:cs typeface="Arial" panose="020B0604020202020204" pitchFamily="34" charset="0"/>
            </a:endParaRPr>
          </a:p>
          <a:p>
            <a:pPr lvl="0"/>
            <a:r>
              <a:rPr lang="en-US" sz="3200" dirty="0">
                <a:latin typeface="Arial" panose="020B0604020202020204" pitchFamily="34" charset="0"/>
                <a:cs typeface="Arial" panose="020B0604020202020204" pitchFamily="34" charset="0"/>
              </a:rPr>
              <a:t>Nurses made up 53.3% of the participants.  62.5% (10 of the 16) have been practicing for 1-4 years with six (60%) of these nurses receiving IP training during their formal education years.  Three nurses have been practicing for 5-10 years with all receiving IP training.  Two nurses have been practicing for 11-20 years and received over three hours of IP training.  Nurses included one with an associates degree, two with masters, and all others with bachelors degrees.</a:t>
            </a:r>
          </a:p>
          <a:p>
            <a:pPr lvl="0"/>
            <a:endParaRPr lang="en-US" sz="3200" dirty="0">
              <a:latin typeface="Arial" panose="020B0604020202020204" pitchFamily="34" charset="0"/>
              <a:cs typeface="Arial" panose="020B0604020202020204" pitchFamily="34" charset="0"/>
            </a:endParaRPr>
          </a:p>
          <a:p>
            <a:pPr lvl="0"/>
            <a:r>
              <a:rPr lang="en-US" sz="3200" dirty="0">
                <a:latin typeface="Arial" panose="020B0604020202020204" pitchFamily="34" charset="0"/>
                <a:cs typeface="Arial" panose="020B0604020202020204" pitchFamily="34" charset="0"/>
              </a:rPr>
              <a:t>Dietitians made up 23.3% of the participants.  42.9% (3 of the 7) have been practicing for 5-10 years, three have been practicing for 11-20 years, and one has been practicing for over 30 years.  Three of the seven dietitians have masters degrees.  All of the dietitians reported to have not received any IP education during their formal education.</a:t>
            </a:r>
          </a:p>
          <a:p>
            <a:pPr lvl="0"/>
            <a:endParaRPr lang="en-US" sz="3200" dirty="0">
              <a:latin typeface="Arial" panose="020B0604020202020204" pitchFamily="34" charset="0"/>
              <a:cs typeface="Arial" panose="020B0604020202020204" pitchFamily="34" charset="0"/>
            </a:endParaRPr>
          </a:p>
          <a:p>
            <a:pPr lvl="0"/>
            <a:endParaRPr lang="en-US" sz="3200" dirty="0">
              <a:latin typeface="Arial" panose="020B0604020202020204" pitchFamily="34" charset="0"/>
              <a:cs typeface="Arial" panose="020B0604020202020204" pitchFamily="34" charset="0"/>
            </a:endParaRPr>
          </a:p>
          <a:p>
            <a:pPr lvl="0"/>
            <a:endParaRPr lang="en-US" sz="3200" dirty="0">
              <a:latin typeface="Arial" panose="020B0604020202020204" pitchFamily="34" charset="0"/>
              <a:cs typeface="Arial" panose="020B0604020202020204" pitchFamily="34" charset="0"/>
            </a:endParaRPr>
          </a:p>
          <a:p>
            <a:pPr lvl="0"/>
            <a:endParaRPr lang="en-US" sz="3200" dirty="0">
              <a:latin typeface="Arial" panose="020B0604020202020204" pitchFamily="34" charset="0"/>
              <a:cs typeface="Arial" panose="020B0604020202020204" pitchFamily="34" charset="0"/>
            </a:endParaRPr>
          </a:p>
          <a:p>
            <a:pPr lvl="0"/>
            <a:endParaRPr lang="en-US" sz="3200" dirty="0">
              <a:latin typeface="Arial" panose="020B0604020202020204" pitchFamily="34" charset="0"/>
              <a:cs typeface="Arial" panose="020B0604020202020204" pitchFamily="34" charset="0"/>
            </a:endParaRPr>
          </a:p>
          <a:p>
            <a:pPr lvl="0"/>
            <a:endParaRPr lang="en-US" sz="3200" dirty="0">
              <a:latin typeface="Arial" panose="020B0604020202020204" pitchFamily="34" charset="0"/>
              <a:cs typeface="Arial" panose="020B0604020202020204" pitchFamily="34" charset="0"/>
            </a:endParaRPr>
          </a:p>
          <a:p>
            <a:pPr lvl="0"/>
            <a:endParaRPr lang="en-US" sz="3200" dirty="0">
              <a:latin typeface="Arial" panose="020B0604020202020204" pitchFamily="34" charset="0"/>
              <a:cs typeface="Arial" panose="020B0604020202020204" pitchFamily="34" charset="0"/>
            </a:endParaRPr>
          </a:p>
          <a:p>
            <a:pPr lvl="0"/>
            <a:endParaRPr lang="en-US" sz="3267" dirty="0"/>
          </a:p>
          <a:p>
            <a:pPr lvl="0"/>
            <a:endParaRPr lang="en-US" sz="3267" dirty="0"/>
          </a:p>
          <a:p>
            <a:pPr lvl="0"/>
            <a:r>
              <a:rPr lang="en-US" sz="3267" dirty="0"/>
              <a:t>                                                             </a:t>
            </a:r>
          </a:p>
          <a:p>
            <a:pPr lvl="0"/>
            <a:r>
              <a:rPr lang="en-US" sz="3200" dirty="0">
                <a:latin typeface="Arial" panose="020B0604020202020204" pitchFamily="34" charset="0"/>
                <a:cs typeface="Arial" panose="020B0604020202020204" pitchFamily="34" charset="0"/>
              </a:rPr>
              <a:t>The SACS instrument results had some outliers.  Some participants indicated they hesitate to voice their ideas about how the team could work better together and to share their ideas with others.  This was seen in all disciplines and in those practicing from 1-10 years.  Some participants indicated they do not frequently  seek feedback from team members on the quality of their work.  These was seen in all disciplines and those participating for 1-4 years and over 11 years.</a:t>
            </a:r>
            <a:endParaRPr lang="en-US" sz="3267" dirty="0"/>
          </a:p>
          <a:p>
            <a:pPr lvl="0"/>
            <a:endParaRPr lang="en-US" sz="3267" dirty="0">
              <a:solidFill>
                <a:schemeClr val="accent1">
                  <a:lumMod val="75000"/>
                </a:schemeClr>
              </a:solidFill>
            </a:endParaRPr>
          </a:p>
          <a:p>
            <a:pPr lvl="0"/>
            <a:endParaRPr lang="en-US" sz="3267" dirty="0">
              <a:solidFill>
                <a:schemeClr val="accent1">
                  <a:lumMod val="75000"/>
                </a:schemeClr>
              </a:solidFill>
            </a:endParaRPr>
          </a:p>
          <a:p>
            <a:pPr lvl="0"/>
            <a:endParaRPr lang="en-US" sz="3267" dirty="0"/>
          </a:p>
          <a:p>
            <a:pPr lvl="0"/>
            <a:r>
              <a:rPr lang="en-US" sz="3267" dirty="0"/>
              <a:t>                                                                      </a:t>
            </a:r>
          </a:p>
          <a:p>
            <a:pPr lvl="0"/>
            <a:endParaRPr lang="en-US" sz="3267" dirty="0"/>
          </a:p>
          <a:p>
            <a:pPr lvl="0"/>
            <a:endParaRPr lang="en-US" sz="3267" dirty="0">
              <a:solidFill>
                <a:schemeClr val="accent1">
                  <a:lumMod val="75000"/>
                </a:schemeClr>
              </a:solidFill>
            </a:endParaRPr>
          </a:p>
          <a:p>
            <a:pPr lvl="0"/>
            <a:endParaRPr lang="en-US" sz="3267" dirty="0">
              <a:solidFill>
                <a:schemeClr val="accent1">
                  <a:lumMod val="75000"/>
                </a:schemeClr>
              </a:solidFill>
            </a:endParaRPr>
          </a:p>
          <a:p>
            <a:pPr lvl="0"/>
            <a:endParaRPr lang="en-US" sz="3267" dirty="0">
              <a:latin typeface="Arial" charset="0"/>
            </a:endParaRPr>
          </a:p>
          <a:p>
            <a:pPr lvl="0"/>
            <a:endParaRPr lang="en-US" sz="3267" dirty="0">
              <a:latin typeface="Arial" charset="0"/>
            </a:endParaRPr>
          </a:p>
          <a:p>
            <a:pPr lvl="0"/>
            <a:endParaRPr lang="en-US" sz="3267" dirty="0">
              <a:latin typeface="Arial" charset="0"/>
            </a:endParaRPr>
          </a:p>
          <a:p>
            <a:pPr lvl="0"/>
            <a:endParaRPr lang="en-AU" sz="3150" dirty="0">
              <a:latin typeface="Arial" charset="0"/>
            </a:endParaRPr>
          </a:p>
          <a:p>
            <a:pPr lvl="0"/>
            <a:endParaRPr lang="en-US" sz="3267" dirty="0">
              <a:latin typeface="Times" pitchFamily="18" charset="0"/>
              <a:cs typeface="Times" pitchFamily="18" charset="0"/>
            </a:endParaRPr>
          </a:p>
        </p:txBody>
      </p:sp>
      <p:sp>
        <p:nvSpPr>
          <p:cNvPr id="2157" name="Rectangle 109"/>
          <p:cNvSpPr>
            <a:spLocks noChangeArrowheads="1"/>
          </p:cNvSpPr>
          <p:nvPr/>
        </p:nvSpPr>
        <p:spPr bwMode="auto">
          <a:xfrm>
            <a:off x="17691100" y="2844800"/>
            <a:ext cx="15355624" cy="11557000"/>
          </a:xfrm>
          <a:prstGeom prst="rect">
            <a:avLst/>
          </a:prstGeom>
          <a:solidFill>
            <a:schemeClr val="bg1"/>
          </a:solidFill>
          <a:ln w="9525">
            <a:noFill/>
            <a:miter lim="800000"/>
            <a:headEnd/>
            <a:tailEnd/>
          </a:ln>
          <a:effectLst/>
        </p:spPr>
        <p:txBody>
          <a:bodyPr lIns="407316" tIns="407316" rIns="407316" bIns="407316"/>
          <a:lstStyle/>
          <a:p>
            <a:pPr marL="431548" indent="-431548" defTabSz="1035345">
              <a:spcBef>
                <a:spcPct val="50000"/>
              </a:spcBef>
            </a:pPr>
            <a:r>
              <a:rPr lang="en-US" sz="5600" b="1" dirty="0">
                <a:solidFill>
                  <a:srgbClr val="A50021"/>
                </a:solidFill>
                <a:latin typeface="Arial" charset="0"/>
              </a:rPr>
              <a:t>Methods:</a:t>
            </a:r>
            <a:endParaRPr lang="en-US" sz="5600" dirty="0">
              <a:solidFill>
                <a:srgbClr val="A50021"/>
              </a:solidFill>
              <a:latin typeface="Arial" charset="0"/>
            </a:endParaRPr>
          </a:p>
          <a:p>
            <a:pPr lvl="0"/>
            <a:r>
              <a:rPr lang="en-US" sz="3200" dirty="0">
                <a:latin typeface="Arial" panose="020B0604020202020204" pitchFamily="34" charset="0"/>
                <a:cs typeface="Arial" panose="020B0604020202020204" pitchFamily="34" charset="0"/>
              </a:rPr>
              <a:t>Data was collected from thirty random participants within the interdisciplinary teams of ICUs at Medical Center, Navicent Health.  Healthcare  professionals practicing as part of an interdisciplinary team in units where the Dietetic Intern was assessing patients were randomly asked to participate in the survey.  Participants included seven doctors, sixteen nurses, and seven dietitians.  </a:t>
            </a:r>
            <a:endParaRPr lang="en-US" sz="3200" dirty="0"/>
          </a:p>
          <a:p>
            <a:pPr lvl="0"/>
            <a:endParaRPr lang="en-US" sz="3267" dirty="0"/>
          </a:p>
          <a:p>
            <a:pPr lvl="0"/>
            <a:endParaRPr lang="en-US" sz="3267" dirty="0"/>
          </a:p>
          <a:p>
            <a:pPr lvl="0"/>
            <a:endParaRPr lang="en-US" sz="3267" dirty="0"/>
          </a:p>
          <a:p>
            <a:pPr lvl="0"/>
            <a:endParaRPr lang="en-US" sz="3267" dirty="0"/>
          </a:p>
          <a:p>
            <a:pPr lvl="0"/>
            <a:endParaRPr lang="en-US" sz="3267" dirty="0"/>
          </a:p>
          <a:p>
            <a:pPr lvl="0"/>
            <a:endParaRPr lang="en-US" sz="3267" dirty="0"/>
          </a:p>
          <a:p>
            <a:pPr lvl="0"/>
            <a:r>
              <a:rPr lang="en-US" sz="3200" dirty="0">
                <a:latin typeface="Arial" panose="020B0604020202020204" pitchFamily="34" charset="0"/>
                <a:cs typeface="Arial" panose="020B0604020202020204" pitchFamily="34" charset="0"/>
              </a:rPr>
              <a:t>Participants signed a consent form, completed demographic information, and then completed a Self-Assessed Collaboration Skills Instrument (SACS).  The SACS instrument consisted of eleven questions and used a 7-point scale consisting of: strongly agree, agree, somewhat agree, neutral, somewhat disagree, disagree, and strongly disagree.  All participants received the same SACS with the same answer options.</a:t>
            </a:r>
          </a:p>
          <a:p>
            <a:pPr lvl="0"/>
            <a:endParaRPr lang="en-US" sz="3200" dirty="0">
              <a:latin typeface="Arial" panose="020B0604020202020204" pitchFamily="34" charset="0"/>
              <a:cs typeface="Arial" panose="020B0604020202020204" pitchFamily="34" charset="0"/>
            </a:endParaRPr>
          </a:p>
          <a:p>
            <a:pPr lvl="0"/>
            <a:r>
              <a:rPr lang="en-US" sz="3200" dirty="0">
                <a:latin typeface="Arial" panose="020B0604020202020204" pitchFamily="34" charset="0"/>
                <a:cs typeface="Arial" panose="020B0604020202020204" pitchFamily="34" charset="0"/>
              </a:rPr>
              <a:t>Data was organized, tabulated and reported using Microsoft Excel, and via Survey Monkey.</a:t>
            </a:r>
            <a:endParaRPr lang="en-US" sz="3200" dirty="0"/>
          </a:p>
          <a:p>
            <a:pPr lvl="0"/>
            <a:endParaRPr lang="en-US" sz="3267" dirty="0">
              <a:solidFill>
                <a:schemeClr val="tx2"/>
              </a:solidFill>
            </a:endParaRPr>
          </a:p>
        </p:txBody>
      </p:sp>
      <p:sp>
        <p:nvSpPr>
          <p:cNvPr id="2158" name="Rectangle 110"/>
          <p:cNvSpPr>
            <a:spLocks noChangeArrowheads="1"/>
          </p:cNvSpPr>
          <p:nvPr/>
        </p:nvSpPr>
        <p:spPr bwMode="auto">
          <a:xfrm>
            <a:off x="34226500" y="2861469"/>
            <a:ext cx="15357475" cy="13826331"/>
          </a:xfrm>
          <a:prstGeom prst="rect">
            <a:avLst/>
          </a:prstGeom>
          <a:solidFill>
            <a:schemeClr val="bg1"/>
          </a:solidFill>
          <a:ln w="9525">
            <a:noFill/>
            <a:miter lim="800000"/>
            <a:headEnd/>
            <a:tailEnd/>
          </a:ln>
          <a:effectLst/>
        </p:spPr>
        <p:txBody>
          <a:bodyPr lIns="407316" tIns="407316" rIns="407316" bIns="407316"/>
          <a:lstStyle/>
          <a:p>
            <a:pPr marL="666769" indent="-666769"/>
            <a:r>
              <a:rPr lang="en-US" sz="5600" b="1" dirty="0">
                <a:solidFill>
                  <a:srgbClr val="A50021"/>
                </a:solidFill>
                <a:latin typeface="Arial" pitchFamily="34" charset="0"/>
                <a:cs typeface="Arial" pitchFamily="34" charset="0"/>
              </a:rPr>
              <a:t>Results &amp; Discussion:</a:t>
            </a:r>
            <a:endParaRPr lang="en-US" sz="5600" dirty="0">
              <a:solidFill>
                <a:srgbClr val="A50021"/>
              </a:solidFill>
              <a:latin typeface="Arial" pitchFamily="34" charset="0"/>
              <a:cs typeface="Arial" pitchFamily="34" charset="0"/>
            </a:endParaRPr>
          </a:p>
          <a:p>
            <a:pPr lvl="0"/>
            <a:r>
              <a:rPr lang="en-US" sz="3200" dirty="0">
                <a:latin typeface="Arial" panose="020B0604020202020204" pitchFamily="34" charset="0"/>
                <a:cs typeface="Arial" panose="020B0604020202020204" pitchFamily="34" charset="0"/>
              </a:rPr>
              <a:t>The SACS Instrument questions with overall results are demonstrated below:</a:t>
            </a:r>
          </a:p>
          <a:p>
            <a:pPr lvl="0"/>
            <a:endParaRPr lang="en-US" sz="3200" dirty="0">
              <a:latin typeface="Arial" panose="020B0604020202020204" pitchFamily="34" charset="0"/>
              <a:cs typeface="Arial" panose="020B0604020202020204" pitchFamily="34" charset="0"/>
            </a:endParaRPr>
          </a:p>
          <a:p>
            <a:pPr lvl="0"/>
            <a:r>
              <a:rPr lang="en-US" sz="3200" dirty="0">
                <a:latin typeface="Arial" panose="020B0604020202020204" pitchFamily="34" charset="0"/>
                <a:cs typeface="Arial" panose="020B0604020202020204" pitchFamily="34" charset="0"/>
              </a:rPr>
              <a:t>Q1: I share information with others easily.</a:t>
            </a:r>
          </a:p>
          <a:p>
            <a:pPr lvl="0"/>
            <a:r>
              <a:rPr lang="en-US" sz="3200" dirty="0">
                <a:latin typeface="Arial" panose="020B0604020202020204" pitchFamily="34" charset="0"/>
                <a:cs typeface="Arial" panose="020B0604020202020204" pitchFamily="34" charset="0"/>
              </a:rPr>
              <a:t>Q2: It is hard for me to share my ideas with others.</a:t>
            </a:r>
          </a:p>
          <a:p>
            <a:pPr lvl="0"/>
            <a:r>
              <a:rPr lang="en-US" sz="3200" dirty="0">
                <a:latin typeface="Arial" panose="020B0604020202020204" pitchFamily="34" charset="0"/>
                <a:cs typeface="Arial" panose="020B0604020202020204" pitchFamily="34" charset="0"/>
              </a:rPr>
              <a:t>Q3: I routinely listen to the opinions of my fellow team members.</a:t>
            </a:r>
          </a:p>
          <a:p>
            <a:pPr lvl="0"/>
            <a:r>
              <a:rPr lang="en-US" sz="3200" dirty="0">
                <a:latin typeface="Arial" panose="020B0604020202020204" pitchFamily="34" charset="0"/>
                <a:cs typeface="Arial" panose="020B0604020202020204" pitchFamily="34" charset="0"/>
              </a:rPr>
              <a:t>Q4: I regularly acknowledge the efforts of my team members.</a:t>
            </a:r>
          </a:p>
          <a:p>
            <a:pPr lvl="0"/>
            <a:r>
              <a:rPr lang="en-US" sz="3200" dirty="0">
                <a:latin typeface="Arial" panose="020B0604020202020204" pitchFamily="34" charset="0"/>
                <a:cs typeface="Arial" panose="020B0604020202020204" pitchFamily="34" charset="0"/>
              </a:rPr>
              <a:t>Q5: I consistently support the efforts of others.</a:t>
            </a:r>
          </a:p>
          <a:p>
            <a:pPr lvl="0"/>
            <a:r>
              <a:rPr lang="en-US" sz="3200" dirty="0">
                <a:latin typeface="Arial" panose="020B0604020202020204" pitchFamily="34" charset="0"/>
                <a:cs typeface="Arial" panose="020B0604020202020204" pitchFamily="34" charset="0"/>
              </a:rPr>
              <a:t>Q6: I frequently seek feedback from my team members about the quality of my work.</a:t>
            </a:r>
          </a:p>
          <a:p>
            <a:pPr lvl="0"/>
            <a:r>
              <a:rPr lang="en-US" sz="3200" dirty="0">
                <a:latin typeface="Arial" panose="020B0604020202020204" pitchFamily="34" charset="0"/>
                <a:cs typeface="Arial" panose="020B0604020202020204" pitchFamily="34" charset="0"/>
              </a:rPr>
              <a:t>Q7: I routinely go out and get all the information I can from my teammates.</a:t>
            </a:r>
          </a:p>
          <a:p>
            <a:pPr lvl="0"/>
            <a:r>
              <a:rPr lang="en-US" sz="3200" dirty="0">
                <a:latin typeface="Arial" panose="020B0604020202020204" pitchFamily="34" charset="0"/>
                <a:cs typeface="Arial" panose="020B0604020202020204" pitchFamily="34" charset="0"/>
              </a:rPr>
              <a:t>Q8: I encourage other team members to get involved in the decisions that affect the team.</a:t>
            </a:r>
          </a:p>
          <a:p>
            <a:pPr lvl="0"/>
            <a:r>
              <a:rPr lang="en-US" sz="3200" dirty="0">
                <a:latin typeface="Arial" panose="020B0604020202020204" pitchFamily="34" charset="0"/>
                <a:cs typeface="Arial" panose="020B0604020202020204" pitchFamily="34" charset="0"/>
              </a:rPr>
              <a:t>Q9: I voice my ideas about how the team could work better together.</a:t>
            </a:r>
          </a:p>
          <a:p>
            <a:pPr lvl="0"/>
            <a:r>
              <a:rPr lang="en-US" sz="3200" dirty="0">
                <a:latin typeface="Arial" panose="020B0604020202020204" pitchFamily="34" charset="0"/>
                <a:cs typeface="Arial" panose="020B0604020202020204" pitchFamily="34" charset="0"/>
              </a:rPr>
              <a:t>Q10: I consistently participate in team discussions with an open mind.</a:t>
            </a:r>
          </a:p>
          <a:p>
            <a:pPr lvl="0"/>
            <a:r>
              <a:rPr lang="en-US" sz="3200" dirty="0">
                <a:latin typeface="Arial" panose="020B0604020202020204" pitchFamily="34" charset="0"/>
                <a:cs typeface="Arial" panose="020B0604020202020204" pitchFamily="34" charset="0"/>
              </a:rPr>
              <a:t>Q11: I seek out different views than my own during team discussions.</a:t>
            </a:r>
          </a:p>
          <a:p>
            <a:pPr lvl="0"/>
            <a:endParaRPr lang="en-US" sz="3200" dirty="0">
              <a:latin typeface="Arial" panose="020B0604020202020204" pitchFamily="34" charset="0"/>
              <a:cs typeface="Arial" panose="020B0604020202020204" pitchFamily="34" charset="0"/>
            </a:endParaRPr>
          </a:p>
          <a:p>
            <a:pPr lvl="0"/>
            <a:endParaRPr lang="en-US" sz="3200" dirty="0">
              <a:latin typeface="Arial" panose="020B0604020202020204" pitchFamily="34" charset="0"/>
              <a:cs typeface="Arial" panose="020B0604020202020204" pitchFamily="34" charset="0"/>
            </a:endParaRPr>
          </a:p>
          <a:p>
            <a:pPr lvl="0"/>
            <a:endParaRPr lang="en-US" sz="3200" dirty="0">
              <a:latin typeface="Arial" panose="020B0604020202020204" pitchFamily="34" charset="0"/>
              <a:cs typeface="Arial" panose="020B0604020202020204" pitchFamily="34" charset="0"/>
            </a:endParaRPr>
          </a:p>
          <a:p>
            <a:pPr lvl="0"/>
            <a:endParaRPr lang="en-US" sz="3200" dirty="0">
              <a:latin typeface="Arial" panose="020B0604020202020204" pitchFamily="34" charset="0"/>
              <a:cs typeface="Arial" panose="020B0604020202020204" pitchFamily="34" charset="0"/>
            </a:endParaRPr>
          </a:p>
          <a:p>
            <a:pPr lvl="0"/>
            <a:endParaRPr lang="en-US" sz="3200" dirty="0">
              <a:latin typeface="Arial" panose="020B0604020202020204" pitchFamily="34" charset="0"/>
              <a:cs typeface="Arial" panose="020B0604020202020204" pitchFamily="34" charset="0"/>
            </a:endParaRPr>
          </a:p>
          <a:p>
            <a:pPr lvl="0"/>
            <a:endParaRPr lang="en-US" sz="3200" dirty="0">
              <a:latin typeface="Arial" panose="020B0604020202020204" pitchFamily="34" charset="0"/>
              <a:cs typeface="Arial" panose="020B0604020202020204" pitchFamily="34" charset="0"/>
            </a:endParaRPr>
          </a:p>
          <a:p>
            <a:pPr lvl="0"/>
            <a:endParaRPr lang="en-US" sz="3200" dirty="0">
              <a:latin typeface="Arial" panose="020B0604020202020204" pitchFamily="34" charset="0"/>
              <a:cs typeface="Arial" panose="020B0604020202020204" pitchFamily="34" charset="0"/>
            </a:endParaRPr>
          </a:p>
          <a:p>
            <a:pPr lvl="0"/>
            <a:endParaRPr lang="en-US" sz="3200" dirty="0">
              <a:latin typeface="Arial" panose="020B0604020202020204" pitchFamily="34" charset="0"/>
              <a:cs typeface="Arial" panose="020B0604020202020204" pitchFamily="34" charset="0"/>
            </a:endParaRPr>
          </a:p>
          <a:p>
            <a:pPr lvl="0"/>
            <a:endParaRPr lang="en-US" sz="3200" dirty="0">
              <a:latin typeface="Arial" panose="020B0604020202020204" pitchFamily="34" charset="0"/>
              <a:cs typeface="Arial" panose="020B0604020202020204" pitchFamily="34" charset="0"/>
            </a:endParaRPr>
          </a:p>
          <a:p>
            <a:pPr lvl="0"/>
            <a:endParaRPr lang="en-US" sz="3200" dirty="0">
              <a:latin typeface="Arial" panose="020B0604020202020204" pitchFamily="34" charset="0"/>
              <a:cs typeface="Arial" panose="020B0604020202020204" pitchFamily="34" charset="0"/>
            </a:endParaRPr>
          </a:p>
          <a:p>
            <a:pPr lvl="0"/>
            <a:endParaRPr lang="en-US" sz="3200" dirty="0">
              <a:latin typeface="Arial" panose="020B0604020202020204" pitchFamily="34" charset="0"/>
              <a:cs typeface="Arial" panose="020B0604020202020204" pitchFamily="34" charset="0"/>
            </a:endParaRPr>
          </a:p>
          <a:p>
            <a:pPr lvl="0"/>
            <a:endParaRPr lang="en-US" sz="3200" dirty="0">
              <a:latin typeface="Arial" panose="020B0604020202020204" pitchFamily="34" charset="0"/>
              <a:cs typeface="Arial" panose="020B0604020202020204" pitchFamily="34" charset="0"/>
            </a:endParaRPr>
          </a:p>
          <a:p>
            <a:pPr lvl="0"/>
            <a:endParaRPr lang="en-US" sz="3267" dirty="0">
              <a:latin typeface="Arial" panose="020B0604020202020204" pitchFamily="34" charset="0"/>
              <a:cs typeface="Arial" panose="020B0604020202020204" pitchFamily="34" charset="0"/>
            </a:endParaRPr>
          </a:p>
          <a:p>
            <a:endParaRPr lang="en-US" sz="3267" dirty="0">
              <a:solidFill>
                <a:schemeClr val="accent1">
                  <a:lumMod val="75000"/>
                </a:schemeClr>
              </a:solidFill>
            </a:endParaRPr>
          </a:p>
        </p:txBody>
      </p:sp>
      <p:sp>
        <p:nvSpPr>
          <p:cNvPr id="2159" name="Rectangle 111"/>
          <p:cNvSpPr>
            <a:spLocks noChangeArrowheads="1"/>
          </p:cNvSpPr>
          <p:nvPr/>
        </p:nvSpPr>
        <p:spPr bwMode="auto">
          <a:xfrm>
            <a:off x="34226498" y="32638023"/>
            <a:ext cx="15357475" cy="2489200"/>
          </a:xfrm>
          <a:prstGeom prst="rect">
            <a:avLst/>
          </a:prstGeom>
          <a:solidFill>
            <a:schemeClr val="bg1"/>
          </a:solidFill>
          <a:ln w="9525">
            <a:noFill/>
            <a:miter lim="800000"/>
            <a:headEnd/>
            <a:tailEnd/>
          </a:ln>
          <a:effectLst/>
        </p:spPr>
        <p:txBody>
          <a:bodyPr lIns="407316" tIns="407316" rIns="407316" bIns="407316"/>
          <a:lstStyle/>
          <a:p>
            <a:pPr defTabSz="1035345">
              <a:spcBef>
                <a:spcPts val="0"/>
              </a:spcBef>
            </a:pPr>
            <a:r>
              <a:rPr lang="en-GB" sz="5600" b="1" dirty="0">
                <a:solidFill>
                  <a:srgbClr val="A50021"/>
                </a:solidFill>
                <a:latin typeface="Arial" charset="0"/>
              </a:rPr>
              <a:t>Acknowledgement:</a:t>
            </a:r>
          </a:p>
          <a:p>
            <a:pPr defTabSz="1035345">
              <a:spcBef>
                <a:spcPts val="0"/>
              </a:spcBef>
            </a:pPr>
            <a:r>
              <a:rPr lang="en-AU" sz="3200" dirty="0">
                <a:latin typeface="Arial" panose="020B0604020202020204" pitchFamily="34" charset="0"/>
                <a:cs typeface="Arial" panose="020B0604020202020204" pitchFamily="34" charset="0"/>
              </a:rPr>
              <a:t>Thanks to Millie Smith, who provided the opportunity to collect data on interprofessional collaboration at Medical Center, Navicent Health.  </a:t>
            </a:r>
            <a:endParaRPr lang="en-US" sz="3200" dirty="0">
              <a:latin typeface="Arial" panose="020B0604020202020204" pitchFamily="34" charset="0"/>
              <a:cs typeface="Arial" panose="020B0604020202020204" pitchFamily="34" charset="0"/>
            </a:endParaRPr>
          </a:p>
        </p:txBody>
      </p:sp>
      <p:sp>
        <p:nvSpPr>
          <p:cNvPr id="2160" name="Text Box 112"/>
          <p:cNvSpPr txBox="1">
            <a:spLocks noChangeArrowheads="1"/>
          </p:cNvSpPr>
          <p:nvPr/>
        </p:nvSpPr>
        <p:spPr bwMode="auto">
          <a:xfrm>
            <a:off x="1422400" y="19380200"/>
            <a:ext cx="15355624" cy="15748000"/>
          </a:xfrm>
          <a:prstGeom prst="rect">
            <a:avLst/>
          </a:prstGeom>
          <a:solidFill>
            <a:schemeClr val="bg1"/>
          </a:solidFill>
          <a:ln w="9525">
            <a:noFill/>
            <a:miter lim="800000"/>
            <a:headEnd/>
            <a:tailEnd/>
          </a:ln>
          <a:effectLst/>
        </p:spPr>
        <p:txBody>
          <a:bodyPr lIns="407316" tIns="407316" rIns="407316" bIns="407316"/>
          <a:lstStyle/>
          <a:p>
            <a:pPr defTabSz="1185367">
              <a:spcBef>
                <a:spcPct val="50000"/>
              </a:spcBef>
            </a:pPr>
            <a:r>
              <a:rPr lang="en-GB" sz="5600" b="1" dirty="0">
                <a:solidFill>
                  <a:srgbClr val="A50021"/>
                </a:solidFill>
                <a:latin typeface="Arial" charset="0"/>
              </a:rPr>
              <a:t>Introduction:</a:t>
            </a:r>
          </a:p>
          <a:p>
            <a:r>
              <a:rPr lang="en-US" sz="3200" dirty="0">
                <a:latin typeface="Arial" panose="020B0604020202020204" pitchFamily="34" charset="0"/>
                <a:cs typeface="Arial" panose="020B0604020202020204" pitchFamily="34" charset="0"/>
              </a:rPr>
              <a:t>Traditional physician-centered culture within hospitals and in healthcare education has historically been to practice and care for patients individually.(1)  This often results in different practitioners having different priorities for the patient and leads to suboptimal care.(1)</a:t>
            </a:r>
          </a:p>
          <a:p>
            <a:endParaRPr lang="en-US" sz="3200" dirty="0">
              <a:latin typeface="Arial" panose="020B0604020202020204" pitchFamily="34" charset="0"/>
              <a:cs typeface="Arial" panose="020B0604020202020204" pitchFamily="34" charset="0"/>
            </a:endParaRPr>
          </a:p>
          <a:p>
            <a:r>
              <a:rPr lang="en-US" sz="3200" dirty="0">
                <a:latin typeface="Arial" panose="020B0604020202020204" pitchFamily="34" charset="0"/>
                <a:cs typeface="Arial" panose="020B0604020202020204" pitchFamily="34" charset="0"/>
              </a:rPr>
              <a:t>There is an increasing demand for improved quality patient care in hospitals with the implementation of interdisciplinary collaboration.(1)  This approach involves team members communicating and working together with open minds, respecting each team member’s discipline, showing respect and consideration for one another’s perspectives.(1,2,3)</a:t>
            </a:r>
          </a:p>
          <a:p>
            <a:endParaRPr lang="en-US" sz="3200" dirty="0">
              <a:latin typeface="Arial" panose="020B0604020202020204" pitchFamily="34" charset="0"/>
              <a:cs typeface="Arial" panose="020B0604020202020204" pitchFamily="34" charset="0"/>
            </a:endParaRPr>
          </a:p>
          <a:p>
            <a:r>
              <a:rPr lang="en-US" sz="3200" dirty="0">
                <a:latin typeface="Arial" panose="020B0604020202020204" pitchFamily="34" charset="0"/>
                <a:cs typeface="Arial" panose="020B0604020202020204" pitchFamily="34" charset="0"/>
              </a:rPr>
              <a:t>Interdisciplinary team members that effectively communicate and work together have been shown to provide improved coordination of care and patient-centered shared-decision making, have reduced risk of errors, and provide quality care leading to optimized patient outcomes.(1,2,3,4)</a:t>
            </a:r>
          </a:p>
          <a:p>
            <a:endParaRPr lang="en-US" sz="3200" dirty="0">
              <a:latin typeface="Arial" panose="020B0604020202020204" pitchFamily="34" charset="0"/>
              <a:cs typeface="Arial" panose="020B0604020202020204" pitchFamily="34" charset="0"/>
            </a:endParaRPr>
          </a:p>
          <a:p>
            <a:r>
              <a:rPr lang="en-US" sz="3200" dirty="0">
                <a:latin typeface="Arial" panose="020B0604020202020204" pitchFamily="34" charset="0"/>
                <a:cs typeface="Arial" panose="020B0604020202020204" pitchFamily="34" charset="0"/>
              </a:rPr>
              <a:t>Studies have shown that bringing awareness and short interdisciplinary education at undergraduate, post-graduate, and professional levels can improve a team members knowledge of their own and other’s discipline, teamwork, open collaboration, and attitude towards their professional role.(4,5)  Some literature suggest that repetitive practice of interdisciplinary collaboration is necessary for enhanced team identity and team working skills.(4)  </a:t>
            </a:r>
          </a:p>
          <a:p>
            <a:endParaRPr lang="en-US" sz="3200" dirty="0">
              <a:latin typeface="Arial" panose="020B0604020202020204" pitchFamily="34" charset="0"/>
              <a:cs typeface="Arial" panose="020B0604020202020204" pitchFamily="34" charset="0"/>
            </a:endParaRPr>
          </a:p>
          <a:p>
            <a:r>
              <a:rPr lang="en-US" sz="3200" dirty="0">
                <a:latin typeface="Arial" panose="020B0604020202020204" pitchFamily="34" charset="0"/>
                <a:cs typeface="Arial" panose="020B0604020202020204" pitchFamily="34" charset="0"/>
              </a:rPr>
              <a:t>All studies agreed that there are challenges to effective interprofessional collaboration due to perceived imbalance in hierarchy and power between disciplines, and lack of understanding of each other’s skills and knowledge. (4,5,6)  Healthcare services are too intricate for one decision maker.  It is critical for all team members to contribute to the healthcare decisions to sustain high quality patient care. (4,5,6)</a:t>
            </a:r>
            <a:endParaRPr lang="en-US" sz="3200" dirty="0"/>
          </a:p>
        </p:txBody>
      </p:sp>
      <p:sp>
        <p:nvSpPr>
          <p:cNvPr id="2171" name="Rectangle 123"/>
          <p:cNvSpPr>
            <a:spLocks noChangeArrowheads="1"/>
          </p:cNvSpPr>
          <p:nvPr/>
        </p:nvSpPr>
        <p:spPr bwMode="auto">
          <a:xfrm>
            <a:off x="0" y="-8001000"/>
            <a:ext cx="51206400" cy="44805600"/>
          </a:xfrm>
          <a:prstGeom prst="rect">
            <a:avLst/>
          </a:prstGeom>
          <a:noFill/>
          <a:ln w="25400">
            <a:solidFill>
              <a:schemeClr val="tx1"/>
            </a:solidFill>
            <a:miter lim="800000"/>
            <a:headEnd/>
            <a:tailEnd/>
          </a:ln>
          <a:effectLst/>
        </p:spPr>
        <p:txBody>
          <a:bodyPr wrap="none" anchor="ctr"/>
          <a:lstStyle/>
          <a:p>
            <a:endParaRPr lang="en-US" sz="2800" dirty="0"/>
          </a:p>
        </p:txBody>
      </p:sp>
      <p:sp>
        <p:nvSpPr>
          <p:cNvPr id="2174" name="Text Box 126"/>
          <p:cNvSpPr txBox="1">
            <a:spLocks noChangeArrowheads="1"/>
          </p:cNvSpPr>
          <p:nvPr/>
        </p:nvSpPr>
        <p:spPr bwMode="auto">
          <a:xfrm>
            <a:off x="10743937" y="-6691837"/>
            <a:ext cx="38608529" cy="3724096"/>
          </a:xfrm>
          <a:prstGeom prst="rect">
            <a:avLst/>
          </a:prstGeom>
          <a:noFill/>
          <a:ln w="9525">
            <a:noFill/>
            <a:miter lim="800000"/>
            <a:headEnd/>
            <a:tailEnd/>
          </a:ln>
          <a:effectLst/>
        </p:spPr>
        <p:txBody>
          <a:bodyPr wrap="square">
            <a:spAutoFit/>
          </a:bodyPr>
          <a:lstStyle/>
          <a:p>
            <a:pPr algn="ctr">
              <a:defRPr/>
            </a:pPr>
            <a:r>
              <a:rPr lang="en-US" sz="11800" b="1" dirty="0">
                <a:latin typeface="Trebuchet MS" pitchFamily="34" charset="0"/>
              </a:rPr>
              <a:t>Interprofessional Collaborative Practice Among</a:t>
            </a:r>
          </a:p>
          <a:p>
            <a:pPr algn="ctr">
              <a:defRPr/>
            </a:pPr>
            <a:r>
              <a:rPr lang="en-US" sz="11800" b="1" dirty="0">
                <a:latin typeface="Trebuchet MS" pitchFamily="34" charset="0"/>
              </a:rPr>
              <a:t>Dietitians, Physicians, and Nurses in a Hospital Setting</a:t>
            </a:r>
          </a:p>
        </p:txBody>
      </p:sp>
      <p:pic>
        <p:nvPicPr>
          <p:cNvPr id="29" name="Picture 2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5428" y="-7912100"/>
            <a:ext cx="10275873" cy="5867400"/>
          </a:xfrm>
          <a:prstGeom prst="rect">
            <a:avLst/>
          </a:prstGeom>
        </p:spPr>
      </p:pic>
      <p:sp>
        <p:nvSpPr>
          <p:cNvPr id="30" name="Rectangle 111"/>
          <p:cNvSpPr>
            <a:spLocks noChangeArrowheads="1"/>
          </p:cNvSpPr>
          <p:nvPr/>
        </p:nvSpPr>
        <p:spPr bwMode="auto">
          <a:xfrm>
            <a:off x="1422400" y="16357600"/>
            <a:ext cx="15357475" cy="2489200"/>
          </a:xfrm>
          <a:prstGeom prst="rect">
            <a:avLst/>
          </a:prstGeom>
          <a:solidFill>
            <a:schemeClr val="bg1"/>
          </a:solidFill>
          <a:ln w="9525">
            <a:noFill/>
            <a:miter lim="800000"/>
            <a:headEnd/>
            <a:tailEnd/>
          </a:ln>
          <a:effectLst/>
        </p:spPr>
        <p:txBody>
          <a:bodyPr lIns="407316" tIns="407316" rIns="407316" bIns="407316"/>
          <a:lstStyle/>
          <a:p>
            <a:pPr defTabSz="1035345">
              <a:spcBef>
                <a:spcPct val="50000"/>
              </a:spcBef>
            </a:pPr>
            <a:r>
              <a:rPr lang="en-GB" sz="5600" b="1" dirty="0">
                <a:solidFill>
                  <a:srgbClr val="A50021"/>
                </a:solidFill>
                <a:latin typeface="Arial" charset="0"/>
              </a:rPr>
              <a:t>Learning Outcome:</a:t>
            </a:r>
          </a:p>
          <a:p>
            <a:r>
              <a:rPr lang="en-US" sz="3200" dirty="0">
                <a:latin typeface="Arial" panose="020B0604020202020204" pitchFamily="34" charset="0"/>
                <a:cs typeface="Arial" panose="020B0604020202020204" pitchFamily="34" charset="0"/>
              </a:rPr>
              <a:t>To explore the collaborative practices and perceptions of dietitians, physicians, and nurses in a hospital setting.</a:t>
            </a:r>
          </a:p>
        </p:txBody>
      </p:sp>
      <p:graphicFrame>
        <p:nvGraphicFramePr>
          <p:cNvPr id="32" name="Table 31"/>
          <p:cNvGraphicFramePr>
            <a:graphicFrameLocks noGrp="1"/>
          </p:cNvGraphicFramePr>
          <p:nvPr>
            <p:extLst>
              <p:ext uri="{D42A27DB-BD31-4B8C-83A1-F6EECF244321}">
                <p14:modId xmlns:p14="http://schemas.microsoft.com/office/powerpoint/2010/main" val="1269901675"/>
              </p:ext>
            </p:extLst>
          </p:nvPr>
        </p:nvGraphicFramePr>
        <p:xfrm>
          <a:off x="20269199" y="7334250"/>
          <a:ext cx="9867902" cy="1333500"/>
        </p:xfrm>
        <a:graphic>
          <a:graphicData uri="http://schemas.openxmlformats.org/drawingml/2006/table">
            <a:tbl>
              <a:tblPr firstRow="1" bandRow="1">
                <a:tableStyleId>{85BE263C-DBD7-4A20-BB59-AAB30ACAA65A}</a:tableStyleId>
              </a:tblPr>
              <a:tblGrid>
                <a:gridCol w="3527903">
                  <a:extLst>
                    <a:ext uri="{9D8B030D-6E8A-4147-A177-3AD203B41FA5}">
                      <a16:colId xmlns:a16="http://schemas.microsoft.com/office/drawing/2014/main" val="20000"/>
                    </a:ext>
                  </a:extLst>
                </a:gridCol>
                <a:gridCol w="2914354">
                  <a:extLst>
                    <a:ext uri="{9D8B030D-6E8A-4147-A177-3AD203B41FA5}">
                      <a16:colId xmlns:a16="http://schemas.microsoft.com/office/drawing/2014/main" val="20001"/>
                    </a:ext>
                  </a:extLst>
                </a:gridCol>
                <a:gridCol w="3425645">
                  <a:extLst>
                    <a:ext uri="{9D8B030D-6E8A-4147-A177-3AD203B41FA5}">
                      <a16:colId xmlns:a16="http://schemas.microsoft.com/office/drawing/2014/main" val="20002"/>
                    </a:ext>
                  </a:extLst>
                </a:gridCol>
              </a:tblGrid>
              <a:tr h="631107">
                <a:tc>
                  <a:txBody>
                    <a:bodyPr/>
                    <a:lstStyle/>
                    <a:p>
                      <a:pPr algn="ctr"/>
                      <a:r>
                        <a:rPr lang="en-US" sz="2800" dirty="0">
                          <a:latin typeface="Times" pitchFamily="18" charset="0"/>
                          <a:cs typeface="Times" pitchFamily="18" charset="0"/>
                        </a:rPr>
                        <a:t>P</a:t>
                      </a:r>
                    </a:p>
                  </a:txBody>
                  <a:tcPr marL="106680" marR="106680" marT="53340" marB="53340"/>
                </a:tc>
                <a:tc>
                  <a:txBody>
                    <a:bodyPr/>
                    <a:lstStyle/>
                    <a:p>
                      <a:pPr algn="ctr"/>
                      <a:r>
                        <a:rPr lang="en-US" sz="2800" dirty="0">
                          <a:latin typeface="Times" pitchFamily="18" charset="0"/>
                          <a:cs typeface="Times" pitchFamily="18" charset="0"/>
                        </a:rPr>
                        <a:t>N</a:t>
                      </a:r>
                    </a:p>
                  </a:txBody>
                  <a:tcPr marL="106680" marR="106680" marT="53340" marB="53340"/>
                </a:tc>
                <a:tc>
                  <a:txBody>
                    <a:bodyPr/>
                    <a:lstStyle/>
                    <a:p>
                      <a:pPr algn="ctr"/>
                      <a:r>
                        <a:rPr lang="en-US" sz="2800" dirty="0">
                          <a:latin typeface="Times" pitchFamily="18" charset="0"/>
                          <a:cs typeface="Times" pitchFamily="18" charset="0"/>
                        </a:rPr>
                        <a:t>D</a:t>
                      </a:r>
                    </a:p>
                  </a:txBody>
                  <a:tcPr marL="106680" marR="106680" marT="53340" marB="53340"/>
                </a:tc>
                <a:extLst>
                  <a:ext uri="{0D108BD9-81ED-4DB2-BD59-A6C34878D82A}">
                    <a16:rowId xmlns:a16="http://schemas.microsoft.com/office/drawing/2014/main" val="10000"/>
                  </a:ext>
                </a:extLst>
              </a:tr>
              <a:tr h="702393">
                <a:tc>
                  <a:txBody>
                    <a:bodyPr/>
                    <a:lstStyle/>
                    <a:p>
                      <a:pPr algn="ctr"/>
                      <a:r>
                        <a:rPr lang="en-US" sz="2800" dirty="0"/>
                        <a:t>n=7</a:t>
                      </a:r>
                      <a:endParaRPr lang="en-US" sz="2800" dirty="0">
                        <a:latin typeface="Times" pitchFamily="18" charset="0"/>
                        <a:cs typeface="Times" pitchFamily="18" charset="0"/>
                      </a:endParaRPr>
                    </a:p>
                  </a:txBody>
                  <a:tcPr marL="106680" marR="106680" marT="53340" marB="53340"/>
                </a:tc>
                <a:tc>
                  <a:txBody>
                    <a:bodyPr/>
                    <a:lstStyle/>
                    <a:p>
                      <a:pPr algn="ctr"/>
                      <a:r>
                        <a:rPr lang="en-US" sz="2800" dirty="0"/>
                        <a:t>n=16</a:t>
                      </a:r>
                      <a:endParaRPr lang="en-US" sz="2800" dirty="0">
                        <a:latin typeface="Times" pitchFamily="18" charset="0"/>
                        <a:cs typeface="Times" pitchFamily="18" charset="0"/>
                      </a:endParaRPr>
                    </a:p>
                  </a:txBody>
                  <a:tcPr marL="106680" marR="106680" marT="53340" marB="53340"/>
                </a:tc>
                <a:tc>
                  <a:txBody>
                    <a:bodyPr/>
                    <a:lstStyle/>
                    <a:p>
                      <a:pPr algn="ctr"/>
                      <a:r>
                        <a:rPr lang="en-US" sz="2800" dirty="0"/>
                        <a:t>n=7</a:t>
                      </a:r>
                      <a:endParaRPr lang="en-US" sz="2800" dirty="0">
                        <a:latin typeface="Times" pitchFamily="18" charset="0"/>
                        <a:cs typeface="Times" pitchFamily="18" charset="0"/>
                      </a:endParaRPr>
                    </a:p>
                  </a:txBody>
                  <a:tcPr marL="106680" marR="106680" marT="53340" marB="53340"/>
                </a:tc>
                <a:extLst>
                  <a:ext uri="{0D108BD9-81ED-4DB2-BD59-A6C34878D82A}">
                    <a16:rowId xmlns:a16="http://schemas.microsoft.com/office/drawing/2014/main" val="10001"/>
                  </a:ext>
                </a:extLst>
              </a:tr>
            </a:tbl>
          </a:graphicData>
        </a:graphic>
      </p:graphicFrame>
      <p:sp>
        <p:nvSpPr>
          <p:cNvPr id="34" name="Rectangle 107"/>
          <p:cNvSpPr>
            <a:spLocks noChangeArrowheads="1"/>
          </p:cNvSpPr>
          <p:nvPr/>
        </p:nvSpPr>
        <p:spPr bwMode="auto">
          <a:xfrm>
            <a:off x="34226497" y="17360490"/>
            <a:ext cx="15357475" cy="4470400"/>
          </a:xfrm>
          <a:prstGeom prst="rect">
            <a:avLst/>
          </a:prstGeom>
          <a:solidFill>
            <a:schemeClr val="bg1"/>
          </a:solidFill>
          <a:ln w="9525">
            <a:noFill/>
            <a:miter lim="800000"/>
            <a:headEnd/>
            <a:tailEnd/>
          </a:ln>
          <a:effectLst/>
        </p:spPr>
        <p:txBody>
          <a:bodyPr lIns="407316" tIns="407316" rIns="407316" bIns="407316"/>
          <a:lstStyle/>
          <a:p>
            <a:pPr defTabSz="1035345">
              <a:spcBef>
                <a:spcPct val="50000"/>
              </a:spcBef>
            </a:pPr>
            <a:r>
              <a:rPr lang="en-US" sz="5600" b="1" dirty="0">
                <a:solidFill>
                  <a:srgbClr val="A50021"/>
                </a:solidFill>
                <a:latin typeface="Arial" charset="0"/>
              </a:rPr>
              <a:t>Conclusion:</a:t>
            </a:r>
          </a:p>
          <a:p>
            <a:r>
              <a:rPr lang="en-US" sz="3200" dirty="0">
                <a:latin typeface="Arial" panose="020B0604020202020204" pitchFamily="34" charset="0"/>
                <a:cs typeface="Arial" panose="020B0604020202020204" pitchFamily="34" charset="0"/>
              </a:rPr>
              <a:t>Interprofessional collaboration is a critical component to improved quality patient care.  Overall, all 30 practitioners indicated they value the opinions of their peers and feel it is important to acknowledge and support their team members.  Participants that received IP collaboration education and those that did not receive the education all indicated value in interprofessional collaboration for improved performance and quality patient care.</a:t>
            </a:r>
          </a:p>
        </p:txBody>
      </p:sp>
      <p:sp>
        <p:nvSpPr>
          <p:cNvPr id="41" name="Rectangle 107"/>
          <p:cNvSpPr>
            <a:spLocks noChangeArrowheads="1"/>
          </p:cNvSpPr>
          <p:nvPr/>
        </p:nvSpPr>
        <p:spPr bwMode="auto">
          <a:xfrm>
            <a:off x="34256436" y="25866245"/>
            <a:ext cx="15357475" cy="6261100"/>
          </a:xfrm>
          <a:prstGeom prst="rect">
            <a:avLst/>
          </a:prstGeom>
          <a:solidFill>
            <a:schemeClr val="bg1"/>
          </a:solidFill>
          <a:ln w="9525">
            <a:noFill/>
            <a:miter lim="800000"/>
            <a:headEnd/>
            <a:tailEnd/>
          </a:ln>
          <a:effectLst/>
        </p:spPr>
        <p:txBody>
          <a:bodyPr lIns="407316" tIns="407316" rIns="407316" bIns="407316"/>
          <a:lstStyle/>
          <a:p>
            <a:pPr defTabSz="1035345">
              <a:spcBef>
                <a:spcPct val="50000"/>
              </a:spcBef>
            </a:pPr>
            <a:r>
              <a:rPr lang="en-US" sz="5600" b="1" dirty="0">
                <a:solidFill>
                  <a:srgbClr val="A50021"/>
                </a:solidFill>
                <a:latin typeface="Arial" charset="0"/>
              </a:rPr>
              <a:t>References:</a:t>
            </a:r>
          </a:p>
          <a:p>
            <a:pPr marL="457200" indent="-457200">
              <a:buFontTx/>
              <a:buAutoNum type="arabicPeriod"/>
            </a:pPr>
            <a:r>
              <a:rPr lang="en-US" sz="2000" dirty="0">
                <a:latin typeface="Arial" panose="020B0604020202020204" pitchFamily="34" charset="0"/>
                <a:cs typeface="Arial" panose="020B0604020202020204" pitchFamily="34" charset="0"/>
              </a:rPr>
              <a:t>Vega CP, Bernard A.  Interprofessional collaboration to improve Health care: an introduction.  3/8/2017.  Mescape CME &amp; Education page.  </a:t>
            </a:r>
            <a:r>
              <a:rPr lang="en-US" sz="2000" u="sng" dirty="0">
                <a:latin typeface="Arial" panose="020B0604020202020204" pitchFamily="34" charset="0"/>
                <a:cs typeface="Arial" panose="020B0604020202020204" pitchFamily="34" charset="0"/>
                <a:hlinkClick r:id="rId4"/>
              </a:rPr>
              <a:t>https://www.medscape.org/viewarticle/857823 Accessed 2/16/2019</a:t>
            </a:r>
            <a:r>
              <a:rPr lang="en-US" sz="2000" dirty="0">
                <a:latin typeface="Arial" panose="020B0604020202020204" pitchFamily="34" charset="0"/>
                <a:cs typeface="Arial" panose="020B0604020202020204" pitchFamily="34" charset="0"/>
              </a:rPr>
              <a:t>.</a:t>
            </a:r>
          </a:p>
          <a:p>
            <a:pPr marL="457200" indent="-457200">
              <a:buAutoNum type="arabicPeriod"/>
            </a:pPr>
            <a:r>
              <a:rPr lang="en-US" sz="2000" dirty="0">
                <a:latin typeface="Arial" panose="020B0604020202020204" pitchFamily="34" charset="0"/>
                <a:cs typeface="Arial" panose="020B0604020202020204" pitchFamily="34" charset="0"/>
              </a:rPr>
              <a:t>Gonzalo JD, Himes J, McGillen B, Shifflet V, Lehman E.  Interprofessional collaborative care characteristics and the occurrence of bedside interprofessional rounds: a cross-sectional analysis. BMC Health Serv Res. 2016; 16(1):459.   </a:t>
            </a:r>
            <a:r>
              <a:rPr lang="en-US" sz="2000" u="sng" dirty="0">
                <a:latin typeface="Arial" panose="020B0604020202020204" pitchFamily="34" charset="0"/>
                <a:cs typeface="Arial" panose="020B0604020202020204" pitchFamily="34" charset="0"/>
                <a:hlinkClick r:id="rId5"/>
              </a:rPr>
              <a:t>https://www.ncbi.nlm.nih.gov/pmc/articles/PMC5007992/</a:t>
            </a:r>
            <a:r>
              <a:rPr lang="en-US" sz="2000" dirty="0">
                <a:latin typeface="Arial" panose="020B0604020202020204" pitchFamily="34" charset="0"/>
                <a:cs typeface="Arial" panose="020B0604020202020204" pitchFamily="34" charset="0"/>
              </a:rPr>
              <a:t>.  Accessed 2/16/2019. </a:t>
            </a:r>
          </a:p>
          <a:p>
            <a:pPr marL="457200" indent="-457200">
              <a:buAutoNum type="arabicPeriod"/>
            </a:pPr>
            <a:r>
              <a:rPr lang="en-US" sz="2000" dirty="0">
                <a:latin typeface="Arial" panose="020B0604020202020204" pitchFamily="34" charset="0"/>
                <a:cs typeface="Arial" panose="020B0604020202020204" pitchFamily="34" charset="0"/>
              </a:rPr>
              <a:t>Green BN, Johnson CD.  Interprofessional collaboration in research, education, and clinical practice: working together for a better future.  </a:t>
            </a:r>
            <a:r>
              <a:rPr lang="en-US" sz="2000" i="1" dirty="0">
                <a:latin typeface="Arial" panose="020B0604020202020204" pitchFamily="34" charset="0"/>
                <a:cs typeface="Arial" panose="020B0604020202020204" pitchFamily="34" charset="0"/>
              </a:rPr>
              <a:t>J </a:t>
            </a:r>
            <a:r>
              <a:rPr lang="en-US" sz="2000" i="1" dirty="0" err="1">
                <a:latin typeface="Arial" panose="020B0604020202020204" pitchFamily="34" charset="0"/>
                <a:cs typeface="Arial" panose="020B0604020202020204" pitchFamily="34" charset="0"/>
              </a:rPr>
              <a:t>Chiropr</a:t>
            </a:r>
            <a:r>
              <a:rPr lang="en-US" sz="2000" i="1" dirty="0">
                <a:latin typeface="Arial" panose="020B0604020202020204" pitchFamily="34" charset="0"/>
                <a:cs typeface="Arial" panose="020B0604020202020204" pitchFamily="34" charset="0"/>
              </a:rPr>
              <a:t> Educ</a:t>
            </a:r>
            <a:r>
              <a:rPr lang="en-US" sz="2000" dirty="0">
                <a:latin typeface="Arial" panose="020B0604020202020204" pitchFamily="34" charset="0"/>
                <a:cs typeface="Arial" panose="020B0604020202020204" pitchFamily="34" charset="0"/>
              </a:rPr>
              <a:t>. 2015 Mar; 29(1):1-10.</a:t>
            </a:r>
          </a:p>
          <a:p>
            <a:pPr marL="457200" indent="-457200">
              <a:buAutoNum type="arabicPeriod"/>
            </a:pPr>
            <a:r>
              <a:rPr lang="en-US" sz="2000" dirty="0">
                <a:latin typeface="Arial" panose="020B0604020202020204" pitchFamily="34" charset="0"/>
                <a:cs typeface="Arial" panose="020B0604020202020204" pitchFamily="34" charset="0"/>
              </a:rPr>
              <a:t>Becherraz C, El </a:t>
            </a:r>
            <a:r>
              <a:rPr lang="en-US" sz="2000" dirty="0" err="1">
                <a:latin typeface="Arial" panose="020B0604020202020204" pitchFamily="34" charset="0"/>
                <a:cs typeface="Arial" panose="020B0604020202020204" pitchFamily="34" charset="0"/>
              </a:rPr>
              <a:t>hakmaoui</a:t>
            </a:r>
            <a:r>
              <a:rPr lang="en-US" sz="2000" dirty="0">
                <a:latin typeface="Arial" panose="020B0604020202020204" pitchFamily="34" charset="0"/>
                <a:cs typeface="Arial" panose="020B0604020202020204" pitchFamily="34" charset="0"/>
              </a:rPr>
              <a:t> F.  Can a short exposure to an interprofessional education programme modify the first-year undergraduates ‘readiness for interprofessional learning?  </a:t>
            </a:r>
            <a:r>
              <a:rPr lang="en-US" sz="2000" i="1" dirty="0">
                <a:latin typeface="Arial" panose="020B0604020202020204" pitchFamily="34" charset="0"/>
                <a:cs typeface="Arial" panose="020B0604020202020204" pitchFamily="34" charset="0"/>
              </a:rPr>
              <a:t>J Med Educ Train</a:t>
            </a:r>
            <a:r>
              <a:rPr lang="en-US" sz="2000" dirty="0">
                <a:latin typeface="Arial" panose="020B0604020202020204" pitchFamily="34" charset="0"/>
                <a:cs typeface="Arial" panose="020B0604020202020204" pitchFamily="34" charset="0"/>
              </a:rPr>
              <a:t>. 2018;2(2) </a:t>
            </a:r>
            <a:r>
              <a:rPr lang="en-US" sz="2000" u="sng" dirty="0">
                <a:latin typeface="Arial" panose="020B0604020202020204" pitchFamily="34" charset="0"/>
                <a:cs typeface="Arial" panose="020B0604020202020204" pitchFamily="34" charset="0"/>
                <a:hlinkClick r:id="rId6"/>
              </a:rPr>
              <a:t>http://www.scientificoajournals.org/ pdf/jmet.1036.pdf</a:t>
            </a:r>
            <a:r>
              <a:rPr lang="en-US" sz="2000" dirty="0">
                <a:latin typeface="Arial" panose="020B0604020202020204" pitchFamily="34" charset="0"/>
                <a:cs typeface="Arial" panose="020B0604020202020204" pitchFamily="34" charset="0"/>
              </a:rPr>
              <a:t>.  Accessed 4/7/2019.</a:t>
            </a:r>
          </a:p>
          <a:p>
            <a:pPr marL="457200" indent="-457200">
              <a:buFontTx/>
              <a:buAutoNum type="arabicPeriod"/>
            </a:pPr>
            <a:r>
              <a:rPr lang="en-US" sz="2000" dirty="0">
                <a:latin typeface="Arial" panose="020B0604020202020204" pitchFamily="34" charset="0"/>
                <a:cs typeface="Arial" panose="020B0604020202020204" pitchFamily="34" charset="0"/>
              </a:rPr>
              <a:t>Cino K, Austin R, Casa C, Nebocat C, Spencer A.  Interprofessional ethics education seminar for undergraduate health science students: A pilot study.  </a:t>
            </a:r>
            <a:r>
              <a:rPr lang="en-US" sz="2000" i="1" dirty="0">
                <a:latin typeface="Arial" panose="020B0604020202020204" pitchFamily="34" charset="0"/>
                <a:cs typeface="Arial" panose="020B0604020202020204" pitchFamily="34" charset="0"/>
              </a:rPr>
              <a:t>J </a:t>
            </a:r>
            <a:r>
              <a:rPr lang="en-US" sz="2000" i="1" dirty="0" err="1">
                <a:latin typeface="Arial" panose="020B0604020202020204" pitchFamily="34" charset="0"/>
                <a:cs typeface="Arial" panose="020B0604020202020204" pitchFamily="34" charset="0"/>
              </a:rPr>
              <a:t>Interprof</a:t>
            </a:r>
            <a:r>
              <a:rPr lang="en-US" sz="2000" i="1" dirty="0">
                <a:latin typeface="Arial" panose="020B0604020202020204" pitchFamily="34" charset="0"/>
                <a:cs typeface="Arial" panose="020B0604020202020204" pitchFamily="34" charset="0"/>
              </a:rPr>
              <a:t> Care</a:t>
            </a:r>
            <a:r>
              <a:rPr lang="en-US" sz="2000" dirty="0">
                <a:latin typeface="Arial" panose="020B0604020202020204" pitchFamily="34" charset="0"/>
                <a:cs typeface="Arial" panose="020B0604020202020204" pitchFamily="34" charset="0"/>
              </a:rPr>
              <a:t>.  2018;32(2):239-241. </a:t>
            </a:r>
            <a:r>
              <a:rPr lang="en-US" sz="2000" u="sng" dirty="0">
                <a:latin typeface="Arial" panose="020B0604020202020204" pitchFamily="34" charset="0"/>
                <a:cs typeface="Arial" panose="020B0604020202020204" pitchFamily="34" charset="0"/>
                <a:hlinkClick r:id="rId7"/>
              </a:rPr>
              <a:t>https://www.tandfonline.com/doi/abs/10.1080/ 13561820.2017.1387771</a:t>
            </a:r>
            <a:r>
              <a:rPr lang="en-US" sz="2000" dirty="0">
                <a:latin typeface="Arial" panose="020B0604020202020204" pitchFamily="34" charset="0"/>
                <a:cs typeface="Arial" panose="020B0604020202020204" pitchFamily="34" charset="0"/>
              </a:rPr>
              <a:t>. Accessed 4/7/2019.</a:t>
            </a:r>
          </a:p>
          <a:p>
            <a:pPr marL="457200" indent="-457200">
              <a:buAutoNum type="arabicPeriod"/>
            </a:pPr>
            <a:r>
              <a:rPr lang="en-US" sz="2000" dirty="0">
                <a:latin typeface="Arial" panose="020B0604020202020204" pitchFamily="34" charset="0"/>
                <a:cs typeface="Arial" panose="020B0604020202020204" pitchFamily="34" charset="0"/>
              </a:rPr>
              <a:t>Bollen A, Harrison R, Asiani P, van Haastregt JCM.  Factors influencing interprofessional collaboration between community pharmacists and general practitioners – a systematic review. Health Soc Care Community. 12/20/2018:1-24. [online before print].  </a:t>
            </a:r>
            <a:r>
              <a:rPr lang="en-US" sz="2000" dirty="0">
                <a:latin typeface="Arial" panose="020B0604020202020204" pitchFamily="34" charset="0"/>
                <a:cs typeface="Arial" panose="020B0604020202020204" pitchFamily="34" charset="0"/>
                <a:hlinkClick r:id="rId8"/>
              </a:rPr>
              <a:t>https://onlinelibrary.wiley.com/doi/full/10.1111/hsc.12705</a:t>
            </a:r>
            <a:r>
              <a:rPr lang="en-US" sz="2000" dirty="0">
                <a:latin typeface="Arial" panose="020B0604020202020204" pitchFamily="34" charset="0"/>
                <a:cs typeface="Arial" panose="020B0604020202020204" pitchFamily="34" charset="0"/>
              </a:rPr>
              <a:t>.  Accessed 2/17/2019.</a:t>
            </a:r>
          </a:p>
          <a:p>
            <a:pPr marL="457200" indent="-457200">
              <a:buAutoNum type="arabicPeriod"/>
            </a:pPr>
            <a:endParaRPr lang="en-US" dirty="0"/>
          </a:p>
        </p:txBody>
      </p:sp>
      <p:graphicFrame>
        <p:nvGraphicFramePr>
          <p:cNvPr id="46" name="Chart 45">
            <a:extLst>
              <a:ext uri="{FF2B5EF4-FFF2-40B4-BE49-F238E27FC236}">
                <a16:creationId xmlns:a16="http://schemas.microsoft.com/office/drawing/2014/main" id="{73A7A739-4BE2-4AF8-90A1-4009528B76F1}"/>
              </a:ext>
            </a:extLst>
          </p:cNvPr>
          <p:cNvGraphicFramePr>
            <a:graphicFrameLocks/>
          </p:cNvGraphicFramePr>
          <p:nvPr>
            <p:extLst>
              <p:ext uri="{D42A27DB-BD31-4B8C-83A1-F6EECF244321}">
                <p14:modId xmlns:p14="http://schemas.microsoft.com/office/powerpoint/2010/main" val="3913416606"/>
              </p:ext>
            </p:extLst>
          </p:nvPr>
        </p:nvGraphicFramePr>
        <p:xfrm>
          <a:off x="35509200" y="12057762"/>
          <a:ext cx="12801600" cy="4299837"/>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47" name="Chart 46">
            <a:extLst>
              <a:ext uri="{FF2B5EF4-FFF2-40B4-BE49-F238E27FC236}">
                <a16:creationId xmlns:a16="http://schemas.microsoft.com/office/drawing/2014/main" id="{282F1C4B-1EE5-4759-9864-8211476DD072}"/>
              </a:ext>
            </a:extLst>
          </p:cNvPr>
          <p:cNvGraphicFramePr>
            <a:graphicFrameLocks/>
          </p:cNvGraphicFramePr>
          <p:nvPr>
            <p:extLst>
              <p:ext uri="{D42A27DB-BD31-4B8C-83A1-F6EECF244321}">
                <p14:modId xmlns:p14="http://schemas.microsoft.com/office/powerpoint/2010/main" val="336846800"/>
              </p:ext>
            </p:extLst>
          </p:nvPr>
        </p:nvGraphicFramePr>
        <p:xfrm>
          <a:off x="20269199" y="27584400"/>
          <a:ext cx="9296401" cy="4102418"/>
        </p:xfrm>
        <a:graphic>
          <a:graphicData uri="http://schemas.openxmlformats.org/drawingml/2006/chart">
            <c:chart xmlns:c="http://schemas.openxmlformats.org/drawingml/2006/chart" xmlns:r="http://schemas.openxmlformats.org/officeDocument/2006/relationships" r:id="rId10"/>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4583</TotalTime>
  <Words>1658</Words>
  <Application>Microsoft Office PowerPoint</Application>
  <PresentationFormat>Custom</PresentationFormat>
  <Paragraphs>116</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Times</vt:lpstr>
      <vt:lpstr>Trebuchet MS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SAS Center</dc:creator>
  <cp:lastModifiedBy>Maria</cp:lastModifiedBy>
  <cp:revision>392</cp:revision>
  <cp:lastPrinted>2001-08-01T02:48:55Z</cp:lastPrinted>
  <dcterms:created xsi:type="dcterms:W3CDTF">2001-07-30T02:35:00Z</dcterms:created>
  <dcterms:modified xsi:type="dcterms:W3CDTF">2020-05-11T23:13:26Z</dcterms:modified>
</cp:coreProperties>
</file>