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6" r:id="rId2"/>
    <p:sldId id="257" r:id="rId3"/>
    <p:sldId id="258" r:id="rId4"/>
    <p:sldId id="259" r:id="rId5"/>
    <p:sldId id="294" r:id="rId6"/>
    <p:sldId id="300" r:id="rId7"/>
    <p:sldId id="293" r:id="rId8"/>
    <p:sldId id="302" r:id="rId9"/>
    <p:sldId id="303" r:id="rId10"/>
    <p:sldId id="297" r:id="rId11"/>
    <p:sldId id="262" r:id="rId12"/>
    <p:sldId id="277" r:id="rId13"/>
    <p:sldId id="275" r:id="rId14"/>
    <p:sldId id="278" r:id="rId15"/>
    <p:sldId id="304" r:id="rId16"/>
    <p:sldId id="306" r:id="rId17"/>
    <p:sldId id="307" r:id="rId18"/>
    <p:sldId id="308" r:id="rId19"/>
    <p:sldId id="309" r:id="rId20"/>
    <p:sldId id="310" r:id="rId21"/>
    <p:sldId id="290" r:id="rId22"/>
    <p:sldId id="268" r:id="rId23"/>
    <p:sldId id="267" r:id="rId24"/>
    <p:sldId id="269" r:id="rId25"/>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02" autoAdjust="0"/>
    <p:restoredTop sz="75472" autoAdjust="0"/>
  </p:normalViewPr>
  <p:slideViewPr>
    <p:cSldViewPr snapToGrid="0">
      <p:cViewPr varScale="1">
        <p:scale>
          <a:sx n="61" d="100"/>
          <a:sy n="61" d="100"/>
        </p:scale>
        <p:origin x="98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7ED959-4E13-4888-820E-3A342D3FBE4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001AA139-1972-4114-9661-8E9CA8B186FB}">
      <dgm:prSet phldrT="[Text]" custT="1"/>
      <dgm:spPr/>
      <dgm:t>
        <a:bodyPr/>
        <a:lstStyle/>
        <a:p>
          <a:r>
            <a:rPr lang="en-US" sz="2000" dirty="0"/>
            <a:t>3/13</a:t>
          </a:r>
        </a:p>
      </dgm:t>
    </dgm:pt>
    <dgm:pt modelId="{38B1C1FE-9DCD-43AA-82D8-0BCCBFD569C8}" type="parTrans" cxnId="{D4E8DEF2-3781-4624-BF16-01191611CDCE}">
      <dgm:prSet/>
      <dgm:spPr/>
      <dgm:t>
        <a:bodyPr/>
        <a:lstStyle/>
        <a:p>
          <a:endParaRPr lang="en-US"/>
        </a:p>
      </dgm:t>
    </dgm:pt>
    <dgm:pt modelId="{7D898911-D6F0-4ED6-BBCF-C96002D55747}" type="sibTrans" cxnId="{D4E8DEF2-3781-4624-BF16-01191611CDCE}">
      <dgm:prSet/>
      <dgm:spPr/>
      <dgm:t>
        <a:bodyPr/>
        <a:lstStyle/>
        <a:p>
          <a:endParaRPr lang="en-US"/>
        </a:p>
      </dgm:t>
    </dgm:pt>
    <dgm:pt modelId="{D8CE93A6-854F-4561-BAC4-7242F08C7604}">
      <dgm:prSet phldrT="[Text]" custT="1"/>
      <dgm:spPr/>
      <dgm:t>
        <a:bodyPr/>
        <a:lstStyle/>
        <a:p>
          <a:r>
            <a:rPr lang="en-US" sz="2000" dirty="0"/>
            <a:t>Initial assessment (Oncology Unit)</a:t>
          </a:r>
        </a:p>
      </dgm:t>
    </dgm:pt>
    <dgm:pt modelId="{A5C5B4A4-4B52-4837-B2EA-46B121B94E77}" type="parTrans" cxnId="{B947C6BB-3888-4198-9EAC-CC31AA686C35}">
      <dgm:prSet/>
      <dgm:spPr/>
      <dgm:t>
        <a:bodyPr/>
        <a:lstStyle/>
        <a:p>
          <a:endParaRPr lang="en-US"/>
        </a:p>
      </dgm:t>
    </dgm:pt>
    <dgm:pt modelId="{1D77D02E-5A5D-4B15-97B0-01E6B18103A7}" type="sibTrans" cxnId="{B947C6BB-3888-4198-9EAC-CC31AA686C35}">
      <dgm:prSet/>
      <dgm:spPr/>
      <dgm:t>
        <a:bodyPr/>
        <a:lstStyle/>
        <a:p>
          <a:endParaRPr lang="en-US"/>
        </a:p>
      </dgm:t>
    </dgm:pt>
    <dgm:pt modelId="{176C0B8F-3BF8-4F4B-8F31-45738E0891AD}">
      <dgm:prSet phldrT="[Text]" custT="1"/>
      <dgm:spPr/>
      <dgm:t>
        <a:bodyPr/>
        <a:lstStyle/>
        <a:p>
          <a:r>
            <a:rPr lang="en-US" sz="2000" dirty="0"/>
            <a:t>3/15</a:t>
          </a:r>
        </a:p>
      </dgm:t>
    </dgm:pt>
    <dgm:pt modelId="{8BDB35EF-DAB8-4F22-98F7-51CAE0C45E39}" type="parTrans" cxnId="{AE7D6BCA-1872-444C-9A30-423DF8D91164}">
      <dgm:prSet/>
      <dgm:spPr/>
      <dgm:t>
        <a:bodyPr/>
        <a:lstStyle/>
        <a:p>
          <a:endParaRPr lang="en-US"/>
        </a:p>
      </dgm:t>
    </dgm:pt>
    <dgm:pt modelId="{FF8E334D-211E-4E36-95DD-B2EE02F58D10}" type="sibTrans" cxnId="{AE7D6BCA-1872-444C-9A30-423DF8D91164}">
      <dgm:prSet/>
      <dgm:spPr/>
      <dgm:t>
        <a:bodyPr/>
        <a:lstStyle/>
        <a:p>
          <a:endParaRPr lang="en-US"/>
        </a:p>
      </dgm:t>
    </dgm:pt>
    <dgm:pt modelId="{221FE285-BD19-45F8-9DD0-5C5FCBD2E175}">
      <dgm:prSet phldrT="[Text]" custT="1"/>
      <dgm:spPr/>
      <dgm:t>
        <a:bodyPr/>
        <a:lstStyle/>
        <a:p>
          <a:r>
            <a:rPr lang="en-US" sz="2000" dirty="0"/>
            <a:t>Follow up (Oncology Unit)</a:t>
          </a:r>
        </a:p>
      </dgm:t>
    </dgm:pt>
    <dgm:pt modelId="{771366FE-DCB2-4AFA-9764-982C91BA6159}" type="parTrans" cxnId="{12A3AA09-E1DD-44B4-A1C4-F95A3D5BAD4C}">
      <dgm:prSet/>
      <dgm:spPr/>
      <dgm:t>
        <a:bodyPr/>
        <a:lstStyle/>
        <a:p>
          <a:endParaRPr lang="en-US"/>
        </a:p>
      </dgm:t>
    </dgm:pt>
    <dgm:pt modelId="{DC7FB36F-DB48-496B-8720-1C010D26E5E7}" type="sibTrans" cxnId="{12A3AA09-E1DD-44B4-A1C4-F95A3D5BAD4C}">
      <dgm:prSet/>
      <dgm:spPr/>
      <dgm:t>
        <a:bodyPr/>
        <a:lstStyle/>
        <a:p>
          <a:endParaRPr lang="en-US"/>
        </a:p>
      </dgm:t>
    </dgm:pt>
    <dgm:pt modelId="{69EBB55D-979B-4CF0-898C-FC70A32FB4BD}">
      <dgm:prSet phldrT="[Text]" custT="1"/>
      <dgm:spPr/>
      <dgm:t>
        <a:bodyPr/>
        <a:lstStyle/>
        <a:p>
          <a:r>
            <a:rPr lang="en-US" sz="2000" dirty="0"/>
            <a:t>Diet education</a:t>
          </a:r>
        </a:p>
      </dgm:t>
    </dgm:pt>
    <dgm:pt modelId="{BCB1EEB8-531D-472A-8F54-3F267F3D8EDC}" type="parTrans" cxnId="{42595905-FD1B-4918-ACF5-F7CE405EE33A}">
      <dgm:prSet/>
      <dgm:spPr/>
      <dgm:t>
        <a:bodyPr/>
        <a:lstStyle/>
        <a:p>
          <a:endParaRPr lang="en-US"/>
        </a:p>
      </dgm:t>
    </dgm:pt>
    <dgm:pt modelId="{CF20862C-B617-494C-895E-CA1B761973BB}" type="sibTrans" cxnId="{42595905-FD1B-4918-ACF5-F7CE405EE33A}">
      <dgm:prSet/>
      <dgm:spPr/>
      <dgm:t>
        <a:bodyPr/>
        <a:lstStyle/>
        <a:p>
          <a:endParaRPr lang="en-US"/>
        </a:p>
      </dgm:t>
    </dgm:pt>
    <dgm:pt modelId="{B4BCE13A-7685-4EE2-B1FD-82C11D50F795}">
      <dgm:prSet phldrT="[Text]" custT="1"/>
      <dgm:spPr/>
      <dgm:t>
        <a:bodyPr/>
        <a:lstStyle/>
        <a:p>
          <a:r>
            <a:rPr lang="en-US" sz="2000" dirty="0"/>
            <a:t>3/18</a:t>
          </a:r>
        </a:p>
      </dgm:t>
    </dgm:pt>
    <dgm:pt modelId="{D38543C2-7D81-4D20-AB49-93168B98AB98}" type="parTrans" cxnId="{D62797F8-8834-48E8-A895-DF39331BECBC}">
      <dgm:prSet/>
      <dgm:spPr/>
      <dgm:t>
        <a:bodyPr/>
        <a:lstStyle/>
        <a:p>
          <a:endParaRPr lang="en-US"/>
        </a:p>
      </dgm:t>
    </dgm:pt>
    <dgm:pt modelId="{7C5F0477-A5C2-4C3A-BB8A-1EA655B99E3B}" type="sibTrans" cxnId="{D62797F8-8834-48E8-A895-DF39331BECBC}">
      <dgm:prSet/>
      <dgm:spPr/>
      <dgm:t>
        <a:bodyPr/>
        <a:lstStyle/>
        <a:p>
          <a:endParaRPr lang="en-US"/>
        </a:p>
      </dgm:t>
    </dgm:pt>
    <dgm:pt modelId="{D038552B-EEDC-4DE1-AC8B-10664A0EEE02}">
      <dgm:prSet phldrT="[Text]" custT="1"/>
      <dgm:spPr/>
      <dgm:t>
        <a:bodyPr/>
        <a:lstStyle/>
        <a:p>
          <a:r>
            <a:rPr lang="en-US" sz="2000" dirty="0"/>
            <a:t>Follow up (Oncology Unit)</a:t>
          </a:r>
        </a:p>
      </dgm:t>
    </dgm:pt>
    <dgm:pt modelId="{22738613-A63E-464D-A6BA-B3D46242E037}" type="parTrans" cxnId="{745C42C9-ADF6-4281-B61C-3596885234A1}">
      <dgm:prSet/>
      <dgm:spPr/>
      <dgm:t>
        <a:bodyPr/>
        <a:lstStyle/>
        <a:p>
          <a:endParaRPr lang="en-US"/>
        </a:p>
      </dgm:t>
    </dgm:pt>
    <dgm:pt modelId="{29BBBB5B-0C1D-4145-9F0F-764DEFCBE607}" type="sibTrans" cxnId="{745C42C9-ADF6-4281-B61C-3596885234A1}">
      <dgm:prSet/>
      <dgm:spPr/>
      <dgm:t>
        <a:bodyPr/>
        <a:lstStyle/>
        <a:p>
          <a:endParaRPr lang="en-US"/>
        </a:p>
      </dgm:t>
    </dgm:pt>
    <dgm:pt modelId="{FE17907D-9712-49CF-8587-B389A09BE9DF}">
      <dgm:prSet phldrT="[Text]" custT="1"/>
      <dgm:spPr/>
      <dgm:t>
        <a:bodyPr/>
        <a:lstStyle/>
        <a:p>
          <a:r>
            <a:rPr lang="en-US" sz="2000" dirty="0"/>
            <a:t>Diet education</a:t>
          </a:r>
        </a:p>
      </dgm:t>
    </dgm:pt>
    <dgm:pt modelId="{2548D7D9-CAF1-4810-A451-9600E407897A}" type="parTrans" cxnId="{C7440DDB-B729-4BFF-9B1A-0D1F687AF0C2}">
      <dgm:prSet/>
      <dgm:spPr/>
    </dgm:pt>
    <dgm:pt modelId="{043D9230-0ED5-4E3C-9EAC-BC7AFD66A3C6}" type="sibTrans" cxnId="{C7440DDB-B729-4BFF-9B1A-0D1F687AF0C2}">
      <dgm:prSet/>
      <dgm:spPr/>
    </dgm:pt>
    <dgm:pt modelId="{2F5ED555-B80C-4C77-BE64-E84B9DEF2B80}" type="pres">
      <dgm:prSet presAssocID="{7C7ED959-4E13-4888-820E-3A342D3FBE4A}" presName="linearFlow" presStyleCnt="0">
        <dgm:presLayoutVars>
          <dgm:dir/>
          <dgm:animLvl val="lvl"/>
          <dgm:resizeHandles val="exact"/>
        </dgm:presLayoutVars>
      </dgm:prSet>
      <dgm:spPr/>
    </dgm:pt>
    <dgm:pt modelId="{23976389-07F8-4363-84E9-808EC8BE0906}" type="pres">
      <dgm:prSet presAssocID="{001AA139-1972-4114-9661-8E9CA8B186FB}" presName="composite" presStyleCnt="0"/>
      <dgm:spPr/>
    </dgm:pt>
    <dgm:pt modelId="{A3F4576E-6A17-46F4-9317-57723637221F}" type="pres">
      <dgm:prSet presAssocID="{001AA139-1972-4114-9661-8E9CA8B186FB}" presName="parentText" presStyleLbl="alignNode1" presStyleIdx="0" presStyleCnt="3">
        <dgm:presLayoutVars>
          <dgm:chMax val="1"/>
          <dgm:bulletEnabled val="1"/>
        </dgm:presLayoutVars>
      </dgm:prSet>
      <dgm:spPr/>
    </dgm:pt>
    <dgm:pt modelId="{58031E3D-2879-40AE-8F13-4AC3A52E59B7}" type="pres">
      <dgm:prSet presAssocID="{001AA139-1972-4114-9661-8E9CA8B186FB}" presName="descendantText" presStyleLbl="alignAcc1" presStyleIdx="0" presStyleCnt="3">
        <dgm:presLayoutVars>
          <dgm:bulletEnabled val="1"/>
        </dgm:presLayoutVars>
      </dgm:prSet>
      <dgm:spPr/>
    </dgm:pt>
    <dgm:pt modelId="{1CE4B029-E5AA-4DAA-BE8C-0A2CF8CC7708}" type="pres">
      <dgm:prSet presAssocID="{7D898911-D6F0-4ED6-BBCF-C96002D55747}" presName="sp" presStyleCnt="0"/>
      <dgm:spPr/>
    </dgm:pt>
    <dgm:pt modelId="{11DED150-057A-4CC2-ABA0-DCEDDA7C5E38}" type="pres">
      <dgm:prSet presAssocID="{176C0B8F-3BF8-4F4B-8F31-45738E0891AD}" presName="composite" presStyleCnt="0"/>
      <dgm:spPr/>
    </dgm:pt>
    <dgm:pt modelId="{4617E745-8C13-4410-8D15-D4CBA695CE63}" type="pres">
      <dgm:prSet presAssocID="{176C0B8F-3BF8-4F4B-8F31-45738E0891AD}" presName="parentText" presStyleLbl="alignNode1" presStyleIdx="1" presStyleCnt="3">
        <dgm:presLayoutVars>
          <dgm:chMax val="1"/>
          <dgm:bulletEnabled val="1"/>
        </dgm:presLayoutVars>
      </dgm:prSet>
      <dgm:spPr/>
    </dgm:pt>
    <dgm:pt modelId="{9EAD32B1-FEF2-4EC4-8961-0788FA010DAB}" type="pres">
      <dgm:prSet presAssocID="{176C0B8F-3BF8-4F4B-8F31-45738E0891AD}" presName="descendantText" presStyleLbl="alignAcc1" presStyleIdx="1" presStyleCnt="3">
        <dgm:presLayoutVars>
          <dgm:bulletEnabled val="1"/>
        </dgm:presLayoutVars>
      </dgm:prSet>
      <dgm:spPr/>
    </dgm:pt>
    <dgm:pt modelId="{1F3701F6-436D-4873-A490-9F74E5A69D1A}" type="pres">
      <dgm:prSet presAssocID="{FF8E334D-211E-4E36-95DD-B2EE02F58D10}" presName="sp" presStyleCnt="0"/>
      <dgm:spPr/>
    </dgm:pt>
    <dgm:pt modelId="{DFEE1D69-3222-460F-BB90-1805B6D61798}" type="pres">
      <dgm:prSet presAssocID="{B4BCE13A-7685-4EE2-B1FD-82C11D50F795}" presName="composite" presStyleCnt="0"/>
      <dgm:spPr/>
    </dgm:pt>
    <dgm:pt modelId="{04742C78-BE00-46A9-BE55-211E99A48ECA}" type="pres">
      <dgm:prSet presAssocID="{B4BCE13A-7685-4EE2-B1FD-82C11D50F795}" presName="parentText" presStyleLbl="alignNode1" presStyleIdx="2" presStyleCnt="3">
        <dgm:presLayoutVars>
          <dgm:chMax val="1"/>
          <dgm:bulletEnabled val="1"/>
        </dgm:presLayoutVars>
      </dgm:prSet>
      <dgm:spPr/>
    </dgm:pt>
    <dgm:pt modelId="{FF83890E-126C-44A2-887A-0947AD29AB75}" type="pres">
      <dgm:prSet presAssocID="{B4BCE13A-7685-4EE2-B1FD-82C11D50F795}" presName="descendantText" presStyleLbl="alignAcc1" presStyleIdx="2" presStyleCnt="3">
        <dgm:presLayoutVars>
          <dgm:bulletEnabled val="1"/>
        </dgm:presLayoutVars>
      </dgm:prSet>
      <dgm:spPr/>
    </dgm:pt>
  </dgm:ptLst>
  <dgm:cxnLst>
    <dgm:cxn modelId="{DFEF3005-0A81-473D-A435-424AD9B0A9ED}" type="presOf" srcId="{176C0B8F-3BF8-4F4B-8F31-45738E0891AD}" destId="{4617E745-8C13-4410-8D15-D4CBA695CE63}" srcOrd="0" destOrd="0" presId="urn:microsoft.com/office/officeart/2005/8/layout/chevron2"/>
    <dgm:cxn modelId="{42595905-FD1B-4918-ACF5-F7CE405EE33A}" srcId="{176C0B8F-3BF8-4F4B-8F31-45738E0891AD}" destId="{69EBB55D-979B-4CF0-898C-FC70A32FB4BD}" srcOrd="1" destOrd="0" parTransId="{BCB1EEB8-531D-472A-8F54-3F267F3D8EDC}" sibTransId="{CF20862C-B617-494C-895E-CA1B761973BB}"/>
    <dgm:cxn modelId="{12A3AA09-E1DD-44B4-A1C4-F95A3D5BAD4C}" srcId="{176C0B8F-3BF8-4F4B-8F31-45738E0891AD}" destId="{221FE285-BD19-45F8-9DD0-5C5FCBD2E175}" srcOrd="0" destOrd="0" parTransId="{771366FE-DCB2-4AFA-9764-982C91BA6159}" sibTransId="{DC7FB36F-DB48-496B-8720-1C010D26E5E7}"/>
    <dgm:cxn modelId="{3681310E-9843-4639-A7FA-D487ABBEB4D8}" type="presOf" srcId="{001AA139-1972-4114-9661-8E9CA8B186FB}" destId="{A3F4576E-6A17-46F4-9317-57723637221F}" srcOrd="0" destOrd="0" presId="urn:microsoft.com/office/officeart/2005/8/layout/chevron2"/>
    <dgm:cxn modelId="{DFAF4E18-632A-4964-8A72-599AB51F6487}" type="presOf" srcId="{7C7ED959-4E13-4888-820E-3A342D3FBE4A}" destId="{2F5ED555-B80C-4C77-BE64-E84B9DEF2B80}" srcOrd="0" destOrd="0" presId="urn:microsoft.com/office/officeart/2005/8/layout/chevron2"/>
    <dgm:cxn modelId="{CCB1D91D-D05D-449B-ABFF-BB9371BE432D}" type="presOf" srcId="{D8CE93A6-854F-4561-BAC4-7242F08C7604}" destId="{58031E3D-2879-40AE-8F13-4AC3A52E59B7}" srcOrd="0" destOrd="0" presId="urn:microsoft.com/office/officeart/2005/8/layout/chevron2"/>
    <dgm:cxn modelId="{F94DF932-C17B-4F80-95A5-1830054B277E}" type="presOf" srcId="{D038552B-EEDC-4DE1-AC8B-10664A0EEE02}" destId="{FF83890E-126C-44A2-887A-0947AD29AB75}" srcOrd="0" destOrd="0" presId="urn:microsoft.com/office/officeart/2005/8/layout/chevron2"/>
    <dgm:cxn modelId="{79AD7834-6BAB-470C-BFA3-0C44A62D414F}" type="presOf" srcId="{69EBB55D-979B-4CF0-898C-FC70A32FB4BD}" destId="{9EAD32B1-FEF2-4EC4-8961-0788FA010DAB}" srcOrd="0" destOrd="1" presId="urn:microsoft.com/office/officeart/2005/8/layout/chevron2"/>
    <dgm:cxn modelId="{A133EB65-4E72-4EEC-B8C9-BB3702EB7049}" type="presOf" srcId="{B4BCE13A-7685-4EE2-B1FD-82C11D50F795}" destId="{04742C78-BE00-46A9-BE55-211E99A48ECA}" srcOrd="0" destOrd="0" presId="urn:microsoft.com/office/officeart/2005/8/layout/chevron2"/>
    <dgm:cxn modelId="{61B73073-464A-4133-9621-4B85E15E6AAE}" type="presOf" srcId="{221FE285-BD19-45F8-9DD0-5C5FCBD2E175}" destId="{9EAD32B1-FEF2-4EC4-8961-0788FA010DAB}" srcOrd="0" destOrd="0" presId="urn:microsoft.com/office/officeart/2005/8/layout/chevron2"/>
    <dgm:cxn modelId="{B947C6BB-3888-4198-9EAC-CC31AA686C35}" srcId="{001AA139-1972-4114-9661-8E9CA8B186FB}" destId="{D8CE93A6-854F-4561-BAC4-7242F08C7604}" srcOrd="0" destOrd="0" parTransId="{A5C5B4A4-4B52-4837-B2EA-46B121B94E77}" sibTransId="{1D77D02E-5A5D-4B15-97B0-01E6B18103A7}"/>
    <dgm:cxn modelId="{696AEEC8-BA68-4783-B905-8CEF9496ED86}" type="presOf" srcId="{FE17907D-9712-49CF-8587-B389A09BE9DF}" destId="{58031E3D-2879-40AE-8F13-4AC3A52E59B7}" srcOrd="0" destOrd="1" presId="urn:microsoft.com/office/officeart/2005/8/layout/chevron2"/>
    <dgm:cxn modelId="{745C42C9-ADF6-4281-B61C-3596885234A1}" srcId="{B4BCE13A-7685-4EE2-B1FD-82C11D50F795}" destId="{D038552B-EEDC-4DE1-AC8B-10664A0EEE02}" srcOrd="0" destOrd="0" parTransId="{22738613-A63E-464D-A6BA-B3D46242E037}" sibTransId="{29BBBB5B-0C1D-4145-9F0F-764DEFCBE607}"/>
    <dgm:cxn modelId="{AE7D6BCA-1872-444C-9A30-423DF8D91164}" srcId="{7C7ED959-4E13-4888-820E-3A342D3FBE4A}" destId="{176C0B8F-3BF8-4F4B-8F31-45738E0891AD}" srcOrd="1" destOrd="0" parTransId="{8BDB35EF-DAB8-4F22-98F7-51CAE0C45E39}" sibTransId="{FF8E334D-211E-4E36-95DD-B2EE02F58D10}"/>
    <dgm:cxn modelId="{C7440DDB-B729-4BFF-9B1A-0D1F687AF0C2}" srcId="{001AA139-1972-4114-9661-8E9CA8B186FB}" destId="{FE17907D-9712-49CF-8587-B389A09BE9DF}" srcOrd="1" destOrd="0" parTransId="{2548D7D9-CAF1-4810-A451-9600E407897A}" sibTransId="{043D9230-0ED5-4E3C-9EAC-BC7AFD66A3C6}"/>
    <dgm:cxn modelId="{D4E8DEF2-3781-4624-BF16-01191611CDCE}" srcId="{7C7ED959-4E13-4888-820E-3A342D3FBE4A}" destId="{001AA139-1972-4114-9661-8E9CA8B186FB}" srcOrd="0" destOrd="0" parTransId="{38B1C1FE-9DCD-43AA-82D8-0BCCBFD569C8}" sibTransId="{7D898911-D6F0-4ED6-BBCF-C96002D55747}"/>
    <dgm:cxn modelId="{D62797F8-8834-48E8-A895-DF39331BECBC}" srcId="{7C7ED959-4E13-4888-820E-3A342D3FBE4A}" destId="{B4BCE13A-7685-4EE2-B1FD-82C11D50F795}" srcOrd="2" destOrd="0" parTransId="{D38543C2-7D81-4D20-AB49-93168B98AB98}" sibTransId="{7C5F0477-A5C2-4C3A-BB8A-1EA655B99E3B}"/>
    <dgm:cxn modelId="{46DC3034-36E6-4C96-AEBB-488678DB8E9F}" type="presParOf" srcId="{2F5ED555-B80C-4C77-BE64-E84B9DEF2B80}" destId="{23976389-07F8-4363-84E9-808EC8BE0906}" srcOrd="0" destOrd="0" presId="urn:microsoft.com/office/officeart/2005/8/layout/chevron2"/>
    <dgm:cxn modelId="{89E29207-E34C-4CE0-BC5E-89957705F942}" type="presParOf" srcId="{23976389-07F8-4363-84E9-808EC8BE0906}" destId="{A3F4576E-6A17-46F4-9317-57723637221F}" srcOrd="0" destOrd="0" presId="urn:microsoft.com/office/officeart/2005/8/layout/chevron2"/>
    <dgm:cxn modelId="{396A7A74-9535-4363-A588-E18E8C5AFE16}" type="presParOf" srcId="{23976389-07F8-4363-84E9-808EC8BE0906}" destId="{58031E3D-2879-40AE-8F13-4AC3A52E59B7}" srcOrd="1" destOrd="0" presId="urn:microsoft.com/office/officeart/2005/8/layout/chevron2"/>
    <dgm:cxn modelId="{DE7411EA-A42D-48DC-A03C-6175DF94784C}" type="presParOf" srcId="{2F5ED555-B80C-4C77-BE64-E84B9DEF2B80}" destId="{1CE4B029-E5AA-4DAA-BE8C-0A2CF8CC7708}" srcOrd="1" destOrd="0" presId="urn:microsoft.com/office/officeart/2005/8/layout/chevron2"/>
    <dgm:cxn modelId="{010BE335-C03A-407B-A505-1AE2B452413B}" type="presParOf" srcId="{2F5ED555-B80C-4C77-BE64-E84B9DEF2B80}" destId="{11DED150-057A-4CC2-ABA0-DCEDDA7C5E38}" srcOrd="2" destOrd="0" presId="urn:microsoft.com/office/officeart/2005/8/layout/chevron2"/>
    <dgm:cxn modelId="{841A810D-D85C-403C-9A53-4C7DE3A4FF4A}" type="presParOf" srcId="{11DED150-057A-4CC2-ABA0-DCEDDA7C5E38}" destId="{4617E745-8C13-4410-8D15-D4CBA695CE63}" srcOrd="0" destOrd="0" presId="urn:microsoft.com/office/officeart/2005/8/layout/chevron2"/>
    <dgm:cxn modelId="{AC9EB233-F7CC-4E11-A181-FEE627571CAD}" type="presParOf" srcId="{11DED150-057A-4CC2-ABA0-DCEDDA7C5E38}" destId="{9EAD32B1-FEF2-4EC4-8961-0788FA010DAB}" srcOrd="1" destOrd="0" presId="urn:microsoft.com/office/officeart/2005/8/layout/chevron2"/>
    <dgm:cxn modelId="{25B9B805-069D-4B5A-A383-4F3D9E55EFFE}" type="presParOf" srcId="{2F5ED555-B80C-4C77-BE64-E84B9DEF2B80}" destId="{1F3701F6-436D-4873-A490-9F74E5A69D1A}" srcOrd="3" destOrd="0" presId="urn:microsoft.com/office/officeart/2005/8/layout/chevron2"/>
    <dgm:cxn modelId="{F014E1C4-5DC9-4CAE-9E52-A4F818A8B3F7}" type="presParOf" srcId="{2F5ED555-B80C-4C77-BE64-E84B9DEF2B80}" destId="{DFEE1D69-3222-460F-BB90-1805B6D61798}" srcOrd="4" destOrd="0" presId="urn:microsoft.com/office/officeart/2005/8/layout/chevron2"/>
    <dgm:cxn modelId="{32032890-2A76-4D73-8A00-5EBEA90DE519}" type="presParOf" srcId="{DFEE1D69-3222-460F-BB90-1805B6D61798}" destId="{04742C78-BE00-46A9-BE55-211E99A48ECA}" srcOrd="0" destOrd="0" presId="urn:microsoft.com/office/officeart/2005/8/layout/chevron2"/>
    <dgm:cxn modelId="{E980EAF7-55F6-42BA-B780-F82F1F25052E}" type="presParOf" srcId="{DFEE1D69-3222-460F-BB90-1805B6D61798}" destId="{FF83890E-126C-44A2-887A-0947AD29AB7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4576E-6A17-46F4-9317-57723637221F}">
      <dsp:nvSpPr>
        <dsp:cNvPr id="0" name=""/>
        <dsp:cNvSpPr/>
      </dsp:nvSpPr>
      <dsp:spPr>
        <a:xfrm rot="5400000">
          <a:off x="-235491" y="235961"/>
          <a:ext cx="1569943" cy="1098960"/>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3/13</a:t>
          </a:r>
        </a:p>
      </dsp:txBody>
      <dsp:txXfrm rot="-5400000">
        <a:off x="1" y="549949"/>
        <a:ext cx="1098960" cy="470983"/>
      </dsp:txXfrm>
    </dsp:sp>
    <dsp:sp modelId="{58031E3D-2879-40AE-8F13-4AC3A52E59B7}">
      <dsp:nvSpPr>
        <dsp:cNvPr id="0" name=""/>
        <dsp:cNvSpPr/>
      </dsp:nvSpPr>
      <dsp:spPr>
        <a:xfrm rot="5400000">
          <a:off x="3456885" y="-2357455"/>
          <a:ext cx="1020463" cy="5736313"/>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Initial assessment (Oncology Unit)</a:t>
          </a:r>
        </a:p>
        <a:p>
          <a:pPr marL="228600" lvl="1" indent="-228600" algn="l" defTabSz="889000">
            <a:lnSpc>
              <a:spcPct val="90000"/>
            </a:lnSpc>
            <a:spcBef>
              <a:spcPct val="0"/>
            </a:spcBef>
            <a:spcAft>
              <a:spcPct val="15000"/>
            </a:spcAft>
            <a:buChar char="•"/>
          </a:pPr>
          <a:r>
            <a:rPr lang="en-US" sz="2000" kern="1200" dirty="0"/>
            <a:t>Diet education</a:t>
          </a:r>
        </a:p>
      </dsp:txBody>
      <dsp:txXfrm rot="-5400000">
        <a:off x="1098961" y="50284"/>
        <a:ext cx="5686498" cy="920833"/>
      </dsp:txXfrm>
    </dsp:sp>
    <dsp:sp modelId="{4617E745-8C13-4410-8D15-D4CBA695CE63}">
      <dsp:nvSpPr>
        <dsp:cNvPr id="0" name=""/>
        <dsp:cNvSpPr/>
      </dsp:nvSpPr>
      <dsp:spPr>
        <a:xfrm rot="5400000">
          <a:off x="-235491" y="1611302"/>
          <a:ext cx="1569943" cy="1098960"/>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3/15</a:t>
          </a:r>
        </a:p>
      </dsp:txBody>
      <dsp:txXfrm rot="-5400000">
        <a:off x="1" y="1925290"/>
        <a:ext cx="1098960" cy="470983"/>
      </dsp:txXfrm>
    </dsp:sp>
    <dsp:sp modelId="{9EAD32B1-FEF2-4EC4-8961-0788FA010DAB}">
      <dsp:nvSpPr>
        <dsp:cNvPr id="0" name=""/>
        <dsp:cNvSpPr/>
      </dsp:nvSpPr>
      <dsp:spPr>
        <a:xfrm rot="5400000">
          <a:off x="3456885" y="-982114"/>
          <a:ext cx="1020463" cy="5736313"/>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Follow up (Oncology Unit)</a:t>
          </a:r>
        </a:p>
        <a:p>
          <a:pPr marL="228600" lvl="1" indent="-228600" algn="l" defTabSz="889000">
            <a:lnSpc>
              <a:spcPct val="90000"/>
            </a:lnSpc>
            <a:spcBef>
              <a:spcPct val="0"/>
            </a:spcBef>
            <a:spcAft>
              <a:spcPct val="15000"/>
            </a:spcAft>
            <a:buChar char="•"/>
          </a:pPr>
          <a:r>
            <a:rPr lang="en-US" sz="2000" kern="1200" dirty="0"/>
            <a:t>Diet education</a:t>
          </a:r>
        </a:p>
      </dsp:txBody>
      <dsp:txXfrm rot="-5400000">
        <a:off x="1098961" y="1425625"/>
        <a:ext cx="5686498" cy="920833"/>
      </dsp:txXfrm>
    </dsp:sp>
    <dsp:sp modelId="{04742C78-BE00-46A9-BE55-211E99A48ECA}">
      <dsp:nvSpPr>
        <dsp:cNvPr id="0" name=""/>
        <dsp:cNvSpPr/>
      </dsp:nvSpPr>
      <dsp:spPr>
        <a:xfrm rot="5400000">
          <a:off x="-235491" y="2986643"/>
          <a:ext cx="1569943" cy="1098960"/>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3/18</a:t>
          </a:r>
        </a:p>
      </dsp:txBody>
      <dsp:txXfrm rot="-5400000">
        <a:off x="1" y="3300631"/>
        <a:ext cx="1098960" cy="470983"/>
      </dsp:txXfrm>
    </dsp:sp>
    <dsp:sp modelId="{FF83890E-126C-44A2-887A-0947AD29AB75}">
      <dsp:nvSpPr>
        <dsp:cNvPr id="0" name=""/>
        <dsp:cNvSpPr/>
      </dsp:nvSpPr>
      <dsp:spPr>
        <a:xfrm rot="5400000">
          <a:off x="3456885" y="393226"/>
          <a:ext cx="1020463" cy="5736313"/>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Follow up (Oncology Unit)</a:t>
          </a:r>
        </a:p>
      </dsp:txBody>
      <dsp:txXfrm rot="-5400000">
        <a:off x="1098961" y="2800966"/>
        <a:ext cx="5686498" cy="92083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91615D69-E0A9-4BB8-8C74-2731A6AE300D}" type="datetimeFigureOut">
              <a:rPr lang="en-US" smtClean="0"/>
              <a:t>5/11/2020</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A0810708-4488-4966-9E58-C3045A8B2254}" type="slidenum">
              <a:rPr lang="en-US" smtClean="0"/>
              <a:t>‹#›</a:t>
            </a:fld>
            <a:endParaRPr lang="en-US"/>
          </a:p>
        </p:txBody>
      </p:sp>
    </p:spTree>
    <p:extLst>
      <p:ext uri="{BB962C8B-B14F-4D97-AF65-F5344CB8AC3E}">
        <p14:creationId xmlns:p14="http://schemas.microsoft.com/office/powerpoint/2010/main" val="3198695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1</a:t>
            </a:fld>
            <a:endParaRPr lang="en-US"/>
          </a:p>
        </p:txBody>
      </p:sp>
    </p:spTree>
    <p:extLst>
      <p:ext uri="{BB962C8B-B14F-4D97-AF65-F5344CB8AC3E}">
        <p14:creationId xmlns:p14="http://schemas.microsoft.com/office/powerpoint/2010/main" val="1175515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10</a:t>
            </a:fld>
            <a:endParaRPr lang="en-US"/>
          </a:p>
        </p:txBody>
      </p:sp>
    </p:spTree>
    <p:extLst>
      <p:ext uri="{BB962C8B-B14F-4D97-AF65-F5344CB8AC3E}">
        <p14:creationId xmlns:p14="http://schemas.microsoft.com/office/powerpoint/2010/main" val="2142954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11</a:t>
            </a:fld>
            <a:endParaRPr lang="en-US"/>
          </a:p>
        </p:txBody>
      </p:sp>
    </p:spTree>
    <p:extLst>
      <p:ext uri="{BB962C8B-B14F-4D97-AF65-F5344CB8AC3E}">
        <p14:creationId xmlns:p14="http://schemas.microsoft.com/office/powerpoint/2010/main" val="1311942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r>
              <a:rPr lang="en-US" b="0" dirty="0"/>
              <a:t>Upon admission, CK had –</a:t>
            </a:r>
          </a:p>
          <a:p>
            <a:pPr marL="174913" indent="-174913" defTabSz="932871">
              <a:buFontTx/>
              <a:buChar char="-"/>
              <a:defRPr/>
            </a:pPr>
            <a:r>
              <a:rPr lang="en-US" b="0" dirty="0"/>
              <a:t>imaging to confirm her diagnosis of PNA and COPD</a:t>
            </a:r>
          </a:p>
          <a:p>
            <a:pPr marL="174913" marR="0" lvl="0" indent="-174913" algn="l" defTabSz="932871" rtl="0" eaLnBrk="1" fontAlgn="auto" latinLnBrk="0" hangingPunct="1">
              <a:lnSpc>
                <a:spcPct val="100000"/>
              </a:lnSpc>
              <a:spcBef>
                <a:spcPts val="0"/>
              </a:spcBef>
              <a:spcAft>
                <a:spcPts val="0"/>
              </a:spcAft>
              <a:buClrTx/>
              <a:buSzTx/>
              <a:buFontTx/>
              <a:buChar char="-"/>
              <a:tabLst/>
              <a:defRPr/>
            </a:pPr>
            <a:r>
              <a:rPr lang="en-US" b="0" dirty="0"/>
              <a:t>Pulmonary was consulted and is following </a:t>
            </a:r>
            <a:r>
              <a:rPr lang="en-US" b="0" dirty="0" err="1"/>
              <a:t>pt</a:t>
            </a:r>
            <a:endParaRPr lang="en-US" b="0" dirty="0"/>
          </a:p>
          <a:p>
            <a:pPr marL="174913" indent="-174913" defTabSz="932871">
              <a:buFontTx/>
              <a:buChar char="-"/>
              <a:defRPr/>
            </a:pPr>
            <a:r>
              <a:rPr lang="en-US" b="0" dirty="0"/>
              <a:t>She was started on </a:t>
            </a:r>
            <a:r>
              <a:rPr lang="en-US" b="0" dirty="0" err="1"/>
              <a:t>abx</a:t>
            </a:r>
            <a:r>
              <a:rPr lang="en-US" b="0" dirty="0"/>
              <a:t> and breathing treatments</a:t>
            </a:r>
          </a:p>
          <a:p>
            <a:pPr marL="174913" indent="-174913" defTabSz="932871">
              <a:buFontTx/>
              <a:buChar char="-"/>
              <a:defRPr/>
            </a:pPr>
            <a:r>
              <a:rPr lang="en-US" b="0" dirty="0"/>
              <a:t>Patient has been 4 days without a BM.  She was started on a bowel regimen of Senokot-S and </a:t>
            </a:r>
            <a:r>
              <a:rPr lang="en-US" b="0" dirty="0" err="1"/>
              <a:t>Cephulac</a:t>
            </a:r>
            <a:r>
              <a:rPr lang="en-US" b="0" dirty="0"/>
              <a:t> as needed</a:t>
            </a:r>
          </a:p>
          <a:p>
            <a:pPr marL="174913" indent="-174913" defTabSz="932871">
              <a:buFontTx/>
              <a:buChar char="-"/>
              <a:defRPr/>
            </a:pPr>
            <a:r>
              <a:rPr lang="en-US" b="0" dirty="0"/>
              <a:t>2 days after being admitted, she still hadn’t had a bowel movement, so she had a procedure to have the fecal matter removed.</a:t>
            </a:r>
          </a:p>
          <a:p>
            <a:pPr marL="174913" indent="-174913" defTabSz="932871">
              <a:buFontTx/>
              <a:buChar char="-"/>
              <a:defRPr/>
            </a:pPr>
            <a:r>
              <a:rPr lang="en-US" b="0" dirty="0"/>
              <a:t>She was started on </a:t>
            </a:r>
            <a:r>
              <a:rPr lang="en-US" b="0" dirty="0" err="1"/>
              <a:t>Megace</a:t>
            </a:r>
            <a:r>
              <a:rPr lang="en-US" b="0" dirty="0"/>
              <a:t> for poor appetite  (*** and note that anorexia is also a symptom of NSCLC)</a:t>
            </a:r>
          </a:p>
          <a:p>
            <a:pPr marL="174913" indent="-174913" defTabSz="932871">
              <a:buFontTx/>
              <a:buChar char="-"/>
              <a:defRPr/>
            </a:pPr>
            <a:r>
              <a:rPr lang="en-US" b="0" dirty="0"/>
              <a:t>Radiology/Oncology is also following, and her chemo treatment is being continued during LOS</a:t>
            </a:r>
          </a:p>
          <a:p>
            <a:pPr marL="174913" indent="-174913" defTabSz="932871">
              <a:buFontTx/>
              <a:buChar char="-"/>
              <a:defRPr/>
            </a:pPr>
            <a:endParaRPr lang="en-US" b="0" dirty="0"/>
          </a:p>
          <a:p>
            <a:pPr defTabSz="932871">
              <a:defRPr/>
            </a:pPr>
            <a:endParaRPr lang="en-US" b="1" dirty="0"/>
          </a:p>
        </p:txBody>
      </p:sp>
      <p:sp>
        <p:nvSpPr>
          <p:cNvPr id="4" name="Slide Number Placeholder 3"/>
          <p:cNvSpPr>
            <a:spLocks noGrp="1"/>
          </p:cNvSpPr>
          <p:nvPr>
            <p:ph type="sldNum" sz="quarter" idx="5"/>
          </p:nvPr>
        </p:nvSpPr>
        <p:spPr/>
        <p:txBody>
          <a:bodyPr/>
          <a:lstStyle/>
          <a:p>
            <a:fld id="{A0810708-4488-4966-9E58-C3045A8B2254}" type="slidenum">
              <a:rPr lang="en-US" smtClean="0"/>
              <a:t>12</a:t>
            </a:fld>
            <a:endParaRPr lang="en-US"/>
          </a:p>
        </p:txBody>
      </p:sp>
    </p:spTree>
    <p:extLst>
      <p:ext uri="{BB962C8B-B14F-4D97-AF65-F5344CB8AC3E}">
        <p14:creationId xmlns:p14="http://schemas.microsoft.com/office/powerpoint/2010/main" val="3056486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13</a:t>
            </a:fld>
            <a:endParaRPr lang="en-US"/>
          </a:p>
        </p:txBody>
      </p:sp>
    </p:spTree>
    <p:extLst>
      <p:ext uri="{BB962C8B-B14F-4D97-AF65-F5344CB8AC3E}">
        <p14:creationId xmlns:p14="http://schemas.microsoft.com/office/powerpoint/2010/main" val="1843690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Initial Nutrition Assessment on March 13th</a:t>
            </a:r>
          </a:p>
          <a:p>
            <a:r>
              <a:rPr lang="en-US" dirty="0"/>
              <a:t>A consult for nutrition assessment was received after an initial assessment at time of admission which resulted in an MST score of 5 with a 10-15# unintentional </a:t>
            </a:r>
            <a:r>
              <a:rPr lang="en-US" dirty="0" err="1"/>
              <a:t>wt</a:t>
            </a:r>
            <a:r>
              <a:rPr lang="en-US" dirty="0"/>
              <a:t> loss in 2-3 months.  The patient had no other PMH or weight history in the EMR.</a:t>
            </a:r>
          </a:p>
          <a:p>
            <a:endParaRPr lang="en-US" dirty="0"/>
          </a:p>
          <a:p>
            <a:r>
              <a:rPr lang="en-US" dirty="0"/>
              <a:t>During this visit, the patient reported a UBW of 186# in January 2019 , for a 5.3% </a:t>
            </a:r>
            <a:r>
              <a:rPr lang="en-US" dirty="0" err="1"/>
              <a:t>wt</a:t>
            </a:r>
            <a:r>
              <a:rPr lang="en-US" dirty="0"/>
              <a:t> loss over 2.5 months.  This was consistent with what was reported at time of admission.  CK attributed her weight loss to poor appetite as a result of chronic constipation that started in January of this year which is just after her first chemotherapy treatment.  PTA, she used OTC treatments, but chronic constipation worse and for longer duration this time.  CK said she wants to maintain her current weight.</a:t>
            </a:r>
          </a:p>
          <a:p>
            <a:endParaRPr lang="en-US" dirty="0"/>
          </a:p>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14</a:t>
            </a:fld>
            <a:endParaRPr lang="en-US"/>
          </a:p>
        </p:txBody>
      </p:sp>
    </p:spTree>
    <p:extLst>
      <p:ext uri="{BB962C8B-B14F-4D97-AF65-F5344CB8AC3E}">
        <p14:creationId xmlns:p14="http://schemas.microsoft.com/office/powerpoint/2010/main" val="892978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dirty="0"/>
              <a:t>The patient appeared very tired and SOB during my visit.  She had been NPO since the day before for a procedure which she just returned from, and her diet was just resumed with a tray delivery at the start of my visit.  A full NFPE was therefore not performed, but a visual was done.  She appeared to be a well nourished with no visible evidence of fat or muscle loss.  A more thorough physical assessment is planned for follow-up.</a:t>
            </a:r>
          </a:p>
          <a:p>
            <a:pPr lvl="0"/>
            <a:endParaRPr lang="en-US" sz="1200" dirty="0"/>
          </a:p>
          <a:p>
            <a:pPr lvl="0"/>
            <a:r>
              <a:rPr lang="en-US" sz="1200" dirty="0"/>
              <a:t>Patient reported that PTA she ate a regular diet, juiced with fruit and vegetables, and drank 1-2 Boost Supplements/day to add calories to her diet after she started having a poor appetite.  She said she was eating &lt;50% of her usual.  After further discussion with her, it was revealed that CK was drinking only 16oz fluid/day on average.  </a:t>
            </a:r>
          </a:p>
          <a:p>
            <a:pPr lvl="0"/>
            <a:r>
              <a:rPr lang="en-US" sz="1200" dirty="0"/>
              <a:t>CK is currently on a regular diet plus Ensure </a:t>
            </a:r>
            <a:r>
              <a:rPr lang="en-US" sz="1200" dirty="0" err="1"/>
              <a:t>Enlive</a:t>
            </a:r>
            <a:r>
              <a:rPr lang="en-US" sz="1200" dirty="0"/>
              <a:t> 2x/day to provide an additional 700 kcal and 49g pro.  Patient’s intake is still &lt; 50% of meals and 75% of Ensure shakes.  And she is on day 5 of not having a BM.  She reports she is feeling a little better today.</a:t>
            </a:r>
          </a:p>
          <a:p>
            <a:pPr lvl="0"/>
            <a:endParaRPr lang="en-US" sz="1200" dirty="0"/>
          </a:p>
          <a:p>
            <a:pPr lvl="0"/>
            <a:r>
              <a:rPr lang="en-US" sz="1200" dirty="0"/>
              <a:t>Labs indicated patient was low in K</a:t>
            </a:r>
          </a:p>
          <a:p>
            <a:pPr lvl="0"/>
            <a:r>
              <a:rPr lang="en-US" sz="1200" dirty="0"/>
              <a:t>Nutrition relevant medications include:  </a:t>
            </a:r>
            <a:r>
              <a:rPr lang="en-US" sz="1200" dirty="0" err="1"/>
              <a:t>Megace</a:t>
            </a:r>
            <a:r>
              <a:rPr lang="en-US" sz="1200" dirty="0"/>
              <a:t>, Protonix, Senokot S, Phosphorus, antibiotic, Normal Saline and also </a:t>
            </a:r>
            <a:r>
              <a:rPr lang="en-US" sz="1200" dirty="0" err="1"/>
              <a:t>Cephulac</a:t>
            </a:r>
            <a:r>
              <a:rPr lang="en-US" sz="1200" dirty="0"/>
              <a:t>, Imodium, Zofran as needed</a:t>
            </a:r>
          </a:p>
          <a:p>
            <a:pPr lvl="0"/>
            <a:endParaRPr lang="en-US" sz="1200" dirty="0"/>
          </a:p>
          <a:p>
            <a:pPr lvl="0"/>
            <a:r>
              <a:rPr lang="en-US" sz="1200" dirty="0"/>
              <a:t>For her nutrition needs -</a:t>
            </a:r>
          </a:p>
          <a:p>
            <a:pPr lvl="0"/>
            <a:r>
              <a:rPr lang="en-US" sz="1200" dirty="0"/>
              <a:t>I used MSJ with AF of 1.2-1.5 for EEN of 1559-1949 kcal/d as recommended from our Morrison guide.  I could have used AND recommendation of 30-35 kcal/kg x IBW (since BMI is 30.3), but that results in EEN of 1635-1908.  Using MSJ gives a similar, but somewhat larger range.</a:t>
            </a:r>
          </a:p>
          <a:p>
            <a:pPr lvl="0"/>
            <a:r>
              <a:rPr lang="en-US" sz="1200" dirty="0"/>
              <a:t>I used 1.0-1.2 g/kg IBW for EPN per Morrison guidelines for an estimated 55-65 g protein/day.</a:t>
            </a:r>
          </a:p>
          <a:p>
            <a:pPr lvl="0"/>
            <a:r>
              <a:rPr lang="en-US" sz="1200" dirty="0"/>
              <a:t>Estimated fluid needs were based on 1 mL/kcal</a:t>
            </a:r>
          </a:p>
          <a:p>
            <a:pPr lvl="0"/>
            <a:endParaRPr lang="en-US" sz="1200" dirty="0"/>
          </a:p>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15</a:t>
            </a:fld>
            <a:endParaRPr lang="en-US"/>
          </a:p>
        </p:txBody>
      </p:sp>
    </p:spTree>
    <p:extLst>
      <p:ext uri="{BB962C8B-B14F-4D97-AF65-F5344CB8AC3E}">
        <p14:creationId xmlns:p14="http://schemas.microsoft.com/office/powerpoint/2010/main" val="5794127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r>
              <a:rPr lang="en-US" sz="1200" dirty="0"/>
              <a:t>The Nutrition Diagnosis is:  Unintended weight loss RT poor appetite AEB 9.8 </a:t>
            </a:r>
            <a:r>
              <a:rPr lang="en-US" sz="1200" dirty="0" err="1"/>
              <a:t>lb</a:t>
            </a:r>
            <a:r>
              <a:rPr lang="en-US" sz="1200" dirty="0"/>
              <a:t> (5.2%) </a:t>
            </a:r>
            <a:r>
              <a:rPr lang="en-US" sz="1200" dirty="0" err="1"/>
              <a:t>wt</a:t>
            </a:r>
            <a:r>
              <a:rPr lang="en-US" sz="1200" dirty="0"/>
              <a:t> loss over 2.5 months per </a:t>
            </a:r>
            <a:r>
              <a:rPr lang="en-US" sz="1200" dirty="0" err="1"/>
              <a:t>pt</a:t>
            </a:r>
            <a:r>
              <a:rPr lang="en-US" sz="1200" dirty="0"/>
              <a:t> report of UBW of 186 </a:t>
            </a:r>
            <a:r>
              <a:rPr lang="en-US" sz="1200" dirty="0" err="1"/>
              <a:t>lb</a:t>
            </a:r>
            <a:r>
              <a:rPr lang="en-US" sz="1200" dirty="0"/>
              <a:t>; &lt;50% PO intake while patient receiving chemotherapy</a:t>
            </a:r>
          </a:p>
          <a:p>
            <a:pPr defTabSz="932871">
              <a:defRPr/>
            </a:pPr>
            <a:endParaRPr lang="en-US" sz="1200" dirty="0"/>
          </a:p>
          <a:p>
            <a:pPr defTabSz="932871">
              <a:defRPr/>
            </a:pPr>
            <a:r>
              <a:rPr lang="en-US" sz="1200" dirty="0"/>
              <a:t>There was insufficient evidence at this time for patient to be diagnosed with protein energy malnutrition per ASPEN guidelines.  Her weight loss of 5.2% over 2.5 months is a little short to include with PO of &lt;50% to diagnose patient with malnutrition per ASPEN guidelines.  </a:t>
            </a:r>
          </a:p>
          <a:p>
            <a:pPr defTabSz="932871">
              <a:defRPr/>
            </a:pPr>
            <a:endParaRPr lang="en-US" sz="1200" dirty="0"/>
          </a:p>
          <a:p>
            <a:pPr defTabSz="932871">
              <a:defRPr/>
            </a:pPr>
            <a:r>
              <a:rPr lang="en-US" sz="1200" dirty="0"/>
              <a:t>Nutrition Intervention included: </a:t>
            </a:r>
          </a:p>
          <a:p>
            <a:pPr marL="291522" indent="-291522" defTabSz="932871">
              <a:buFontTx/>
              <a:buChar char="-"/>
              <a:defRPr/>
            </a:pPr>
            <a:r>
              <a:rPr lang="en-US" sz="1200" dirty="0"/>
              <a:t>continued regular diet and Ensure </a:t>
            </a:r>
            <a:r>
              <a:rPr lang="en-US" sz="1200" dirty="0" err="1"/>
              <a:t>Enlive</a:t>
            </a:r>
            <a:r>
              <a:rPr lang="en-US" sz="1200" dirty="0"/>
              <a:t>, 2x/day with meals to provide an additional 700 kcal, 40g protein/day</a:t>
            </a:r>
          </a:p>
          <a:p>
            <a:pPr marL="291522" indent="-291522" defTabSz="932871">
              <a:buFontTx/>
              <a:buChar char="-"/>
              <a:defRPr/>
            </a:pPr>
            <a:r>
              <a:rPr lang="en-US" sz="1200" dirty="0"/>
              <a:t>Provided education on fluid and fiber intake for healthy BMs </a:t>
            </a:r>
          </a:p>
          <a:p>
            <a:pPr marL="291522" indent="-291522" defTabSz="932871">
              <a:buFontTx/>
              <a:buChar char="-"/>
              <a:defRPr/>
            </a:pPr>
            <a:r>
              <a:rPr lang="en-US" sz="1200" dirty="0"/>
              <a:t>And on benefits of a High calorie high protein diet for weight maintenance, and muscle mass/strength during chemotherapy</a:t>
            </a:r>
          </a:p>
          <a:p>
            <a:pPr marL="291522" indent="-291522" defTabSz="932871">
              <a:buFontTx/>
              <a:buChar char="-"/>
              <a:defRPr/>
            </a:pPr>
            <a:r>
              <a:rPr lang="en-US" sz="1200" dirty="0"/>
              <a:t>And For SOB/COPD, I recommended eating food that is easy to eat, takes less work to eat; small meals and snacks; sit up to eat</a:t>
            </a:r>
          </a:p>
          <a:p>
            <a:pPr marL="291522" marR="0" lvl="0" indent="-291522" algn="l" defTabSz="932871" rtl="0" eaLnBrk="1" fontAlgn="auto" latinLnBrk="0" hangingPunct="1">
              <a:lnSpc>
                <a:spcPct val="100000"/>
              </a:lnSpc>
              <a:spcBef>
                <a:spcPts val="0"/>
              </a:spcBef>
              <a:spcAft>
                <a:spcPts val="0"/>
              </a:spcAft>
              <a:buClrTx/>
              <a:buSzTx/>
              <a:buFontTx/>
              <a:buChar char="-"/>
              <a:tabLst/>
              <a:defRPr/>
            </a:pPr>
            <a:r>
              <a:rPr lang="en-US" sz="1200" dirty="0"/>
              <a:t>Must remember that the cancer </a:t>
            </a:r>
            <a:r>
              <a:rPr lang="en-US" sz="1200" dirty="0" err="1"/>
              <a:t>pt</a:t>
            </a:r>
            <a:r>
              <a:rPr lang="en-US" sz="1200" dirty="0"/>
              <a:t> may not fit just one disease state category &amp; may have multiple other things going on – such as cancer, constipation, COPD.   Therefore You must look at the big picture and connect the dots)</a:t>
            </a:r>
          </a:p>
          <a:p>
            <a:pPr marL="0" indent="0" defTabSz="932871">
              <a:buFontTx/>
              <a:buNone/>
              <a:defRPr/>
            </a:pPr>
            <a:endParaRPr lang="en-US" sz="1200" dirty="0"/>
          </a:p>
          <a:p>
            <a:pPr defTabSz="932871">
              <a:defRPr/>
            </a:pPr>
            <a:r>
              <a:rPr lang="en-US" sz="1200" dirty="0"/>
              <a:t>Goals:  patient to consume at least 2L fluid per day; at least 75% of meals &amp; nutrition supplements; and maintain weight during LOS</a:t>
            </a:r>
          </a:p>
          <a:p>
            <a:pPr defTabSz="932871">
              <a:defRPr/>
            </a:pPr>
            <a:endParaRPr lang="en-US" sz="1200" dirty="0"/>
          </a:p>
          <a:p>
            <a:pPr defTabSz="932871">
              <a:defRPr/>
            </a:pPr>
            <a:r>
              <a:rPr lang="en-US" sz="1200" dirty="0"/>
              <a:t>Continue to Monitor &amp; Evaluate:  PO intake of meals/nutrition supplements, weight, labs/tests, POC, any diet questions</a:t>
            </a:r>
          </a:p>
          <a:p>
            <a:pPr defTabSz="932871">
              <a:defRPr/>
            </a:pPr>
            <a:endParaRPr lang="en-US" sz="1200" dirty="0"/>
          </a:p>
          <a:p>
            <a:endParaRPr lang="en-US" sz="1200" dirty="0"/>
          </a:p>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16</a:t>
            </a:fld>
            <a:endParaRPr lang="en-US"/>
          </a:p>
        </p:txBody>
      </p:sp>
    </p:spTree>
    <p:extLst>
      <p:ext uri="{BB962C8B-B14F-4D97-AF65-F5344CB8AC3E}">
        <p14:creationId xmlns:p14="http://schemas.microsoft.com/office/powerpoint/2010/main" val="8762494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March 15</a:t>
            </a:r>
            <a:r>
              <a:rPr lang="en-US" baseline="30000" dirty="0"/>
              <a:t>th</a:t>
            </a:r>
            <a:r>
              <a:rPr lang="en-US" dirty="0"/>
              <a:t> was the first follow up.</a:t>
            </a:r>
          </a:p>
          <a:p>
            <a:r>
              <a:rPr lang="en-US" dirty="0"/>
              <a:t>Pt states feeling much better today.  CK had a busy 2 days with continued breathing treatments, </a:t>
            </a:r>
            <a:r>
              <a:rPr lang="en-US" b="0" dirty="0"/>
              <a:t>chemotherapy, a Bronchoscopy with Bronchial Wash, and a procedure to clean out her bowels of fecal matter </a:t>
            </a:r>
            <a:r>
              <a:rPr lang="en-US" dirty="0"/>
              <a:t>yesterday.</a:t>
            </a:r>
          </a:p>
          <a:p>
            <a:r>
              <a:rPr lang="en-US" dirty="0"/>
              <a:t>She has now had 3 BMs in the past 24 hours after having the procedure to clean out her bowels.</a:t>
            </a:r>
          </a:p>
          <a:p>
            <a:endParaRPr lang="en-US" dirty="0"/>
          </a:p>
          <a:p>
            <a:r>
              <a:rPr lang="en-US" dirty="0"/>
              <a:t>*** Something happened today to re-emphasize that sometimes you have to roll with the information provided by patient.  Today, CK’s husband is at b/s.  As I started with the nutrition focused physical exam, CK said that she was thinking about her weight hx that she provided to me and stated her original UBW is incorrect, and that she is the same size she’s been for quite a while.  Husband agreed saying she looks the same and would notice if she had lost weight.  This confirmed my original observation that CK did not appear to have muscle or fat loss.  However, she said she has had a poor appetite and reduced food intake as stated.</a:t>
            </a:r>
          </a:p>
          <a:p>
            <a:endParaRPr lang="en-US" dirty="0"/>
          </a:p>
          <a:p>
            <a:r>
              <a:rPr lang="en-US" dirty="0"/>
              <a:t>Patient remains on regular diet with Ensure </a:t>
            </a:r>
            <a:r>
              <a:rPr lang="en-US" dirty="0" err="1"/>
              <a:t>Enlive</a:t>
            </a:r>
            <a:r>
              <a:rPr lang="en-US" dirty="0"/>
              <a:t>, 2x/day.  She states her appetite continues to improve, but at least she is at 50% for meals now (and not below) and now drinking 75-100% of Ensure </a:t>
            </a:r>
            <a:r>
              <a:rPr lang="en-US" dirty="0" err="1"/>
              <a:t>Enlive</a:t>
            </a:r>
            <a:r>
              <a:rPr lang="en-US" dirty="0"/>
              <a:t>, and her fluid intake has improved to &gt;64 oz.</a:t>
            </a:r>
          </a:p>
          <a:p>
            <a:endParaRPr lang="en-US" dirty="0"/>
          </a:p>
          <a:p>
            <a:r>
              <a:rPr lang="en-US" dirty="0"/>
              <a:t>Her relevant abnormal labs included: BUN 6, Mg 1.7; potassium was WNL today.</a:t>
            </a:r>
          </a:p>
          <a:p>
            <a:r>
              <a:rPr lang="en-US" dirty="0"/>
              <a:t>Nutrition related medications include:   </a:t>
            </a:r>
            <a:r>
              <a:rPr lang="en-US" dirty="0" err="1"/>
              <a:t>Megace</a:t>
            </a:r>
            <a:r>
              <a:rPr lang="en-US" dirty="0"/>
              <a:t>, Protonix, Senokot S, Mg Sulfate, </a:t>
            </a:r>
            <a:r>
              <a:rPr lang="en-US" dirty="0" err="1"/>
              <a:t>abx</a:t>
            </a:r>
            <a:r>
              <a:rPr lang="en-US" dirty="0"/>
              <a:t>, normal saline in addition to </a:t>
            </a:r>
            <a:r>
              <a:rPr lang="en-US" dirty="0" err="1"/>
              <a:t>Cephulac</a:t>
            </a:r>
            <a:r>
              <a:rPr lang="en-US" dirty="0"/>
              <a:t>, Imodium, and Zofran as needed.</a:t>
            </a:r>
          </a:p>
          <a:p>
            <a:endParaRPr lang="en-US" dirty="0"/>
          </a:p>
          <a:p>
            <a:r>
              <a:rPr lang="en-US" dirty="0"/>
              <a:t>Her CBW is relatively unchanged so I left her estimated nutrition needs the same.</a:t>
            </a:r>
          </a:p>
        </p:txBody>
      </p:sp>
      <p:sp>
        <p:nvSpPr>
          <p:cNvPr id="4" name="Slide Number Placeholder 3"/>
          <p:cNvSpPr>
            <a:spLocks noGrp="1"/>
          </p:cNvSpPr>
          <p:nvPr>
            <p:ph type="sldNum" sz="quarter" idx="5"/>
          </p:nvPr>
        </p:nvSpPr>
        <p:spPr/>
        <p:txBody>
          <a:bodyPr/>
          <a:lstStyle/>
          <a:p>
            <a:fld id="{A0810708-4488-4966-9E58-C3045A8B2254}" type="slidenum">
              <a:rPr lang="en-US" smtClean="0"/>
              <a:t>17</a:t>
            </a:fld>
            <a:endParaRPr lang="en-US"/>
          </a:p>
        </p:txBody>
      </p:sp>
    </p:spTree>
    <p:extLst>
      <p:ext uri="{BB962C8B-B14F-4D97-AF65-F5344CB8AC3E}">
        <p14:creationId xmlns:p14="http://schemas.microsoft.com/office/powerpoint/2010/main" val="22740495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 diagnosis, intervention, goals, and what I will monitor &amp; evaluate are all the same with the exception of: noting patient food preferences in her chart</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18</a:t>
            </a:fld>
            <a:endParaRPr lang="en-US"/>
          </a:p>
        </p:txBody>
      </p:sp>
    </p:spTree>
    <p:extLst>
      <p:ext uri="{BB962C8B-B14F-4D97-AF65-F5344CB8AC3E}">
        <p14:creationId xmlns:p14="http://schemas.microsoft.com/office/powerpoint/2010/main" val="39134325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r>
              <a:rPr lang="en-US" b="0" dirty="0"/>
              <a:t>March 18</a:t>
            </a:r>
            <a:r>
              <a:rPr lang="en-US" b="0" baseline="30000" dirty="0"/>
              <a:t>th</a:t>
            </a:r>
            <a:r>
              <a:rPr lang="en-US" b="0" dirty="0"/>
              <a:t> marks the 2</a:t>
            </a:r>
            <a:r>
              <a:rPr lang="en-US" b="0" baseline="30000" dirty="0"/>
              <a:t>nd</a:t>
            </a:r>
            <a:r>
              <a:rPr lang="en-US" b="0" dirty="0"/>
              <a:t> follow up day and visit 3.</a:t>
            </a:r>
          </a:p>
          <a:p>
            <a:pPr defTabSz="932871">
              <a:defRPr/>
            </a:pPr>
            <a:r>
              <a:rPr lang="en-US" b="0" dirty="0"/>
              <a:t>Pt states she is feeling better.  And she is looking much better.  CK states she hopes to go home soon.</a:t>
            </a:r>
          </a:p>
          <a:p>
            <a:pPr defTabSz="932871">
              <a:defRPr/>
            </a:pPr>
            <a:r>
              <a:rPr lang="en-US" b="0" dirty="0"/>
              <a:t>She was receiving a breathing treatment at the time of visit, and was unable to talk except to tell me how much better she was feeling.  Her husband was at b/s and was able to answer some questions that she could not relay answer to d/t the treatment.</a:t>
            </a:r>
          </a:p>
          <a:p>
            <a:pPr defTabSz="932871">
              <a:defRPr/>
            </a:pPr>
            <a:endParaRPr lang="en-US" b="0" dirty="0"/>
          </a:p>
          <a:p>
            <a:pPr defTabSz="932871">
              <a:defRPr/>
            </a:pPr>
            <a:r>
              <a:rPr lang="en-US" b="0" dirty="0"/>
              <a:t>Patient’s weight was up about 9#.   She is no longer receiving IV fluids as of the day before.  I checked for edema, but none was noted upon exam and none was noted in the patient chart.   The indicated </a:t>
            </a:r>
            <a:r>
              <a:rPr lang="en-US" b="0" dirty="0" err="1"/>
              <a:t>wt</a:t>
            </a:r>
            <a:r>
              <a:rPr lang="en-US" b="0" dirty="0"/>
              <a:t> gain could have been an error in bed scale.</a:t>
            </a:r>
          </a:p>
          <a:p>
            <a:pPr defTabSz="932871">
              <a:defRPr/>
            </a:pPr>
            <a:endParaRPr lang="en-US" b="0" dirty="0"/>
          </a:p>
          <a:p>
            <a:pPr defTabSz="932871">
              <a:defRPr/>
            </a:pPr>
            <a:r>
              <a:rPr lang="en-US" b="0" dirty="0"/>
              <a:t>Patient had 2 BMs within past 24 hrs. </a:t>
            </a:r>
          </a:p>
          <a:p>
            <a:pPr defTabSz="932871">
              <a:defRPr/>
            </a:pPr>
            <a:r>
              <a:rPr lang="en-US" b="0" dirty="0"/>
              <a:t>And CK continues on regular diet and Ensure </a:t>
            </a:r>
            <a:r>
              <a:rPr lang="en-US" b="0" dirty="0" err="1"/>
              <a:t>Enlive</a:t>
            </a:r>
            <a:r>
              <a:rPr lang="en-US" b="0" dirty="0"/>
              <a:t>, 2x/day.  She had a noticeably improved appetite with 100% PO meals and 100% Ensure supplements.  </a:t>
            </a:r>
          </a:p>
          <a:p>
            <a:endParaRPr lang="en-US" dirty="0"/>
          </a:p>
          <a:p>
            <a:pPr defTabSz="932871">
              <a:defRPr/>
            </a:pPr>
            <a:r>
              <a:rPr lang="en-US" dirty="0"/>
              <a:t>One unexpected finding today was with CK’s labs.  Her labs indicated elevated AST and ALT which had been WNL.  Not sure why.</a:t>
            </a:r>
          </a:p>
          <a:p>
            <a:pPr defTabSz="932871">
              <a:defRPr/>
            </a:pPr>
            <a:r>
              <a:rPr lang="en-US" dirty="0">
                <a:latin typeface="Calibri" panose="020F0502020204030204" pitchFamily="34" charset="0"/>
                <a:cs typeface="Calibri" panose="020F0502020204030204" pitchFamily="34" charset="0"/>
              </a:rPr>
              <a:t>But ↑ALT/AST can be indicative of liver dysfunction and some cancers.</a:t>
            </a:r>
            <a:endParaRPr lang="en-US" dirty="0"/>
          </a:p>
          <a:p>
            <a:pPr defTabSz="932871">
              <a:defRPr/>
            </a:pPr>
            <a:endParaRPr lang="en-US" dirty="0"/>
          </a:p>
          <a:p>
            <a:r>
              <a:rPr lang="en-US" dirty="0"/>
              <a:t>Medications include: </a:t>
            </a:r>
            <a:r>
              <a:rPr lang="en-US" dirty="0" err="1"/>
              <a:t>megace</a:t>
            </a:r>
            <a:r>
              <a:rPr lang="en-US" dirty="0"/>
              <a:t>, </a:t>
            </a:r>
            <a:r>
              <a:rPr lang="en-US" dirty="0" err="1"/>
              <a:t>protonix</a:t>
            </a:r>
            <a:r>
              <a:rPr lang="en-US" dirty="0"/>
              <a:t>, </a:t>
            </a:r>
            <a:r>
              <a:rPr lang="en-US" dirty="0" err="1"/>
              <a:t>senokot</a:t>
            </a:r>
            <a:r>
              <a:rPr lang="en-US" dirty="0"/>
              <a:t> s, </a:t>
            </a:r>
            <a:r>
              <a:rPr lang="en-US" dirty="0" err="1"/>
              <a:t>abx</a:t>
            </a:r>
            <a:r>
              <a:rPr lang="en-US" dirty="0"/>
              <a:t> and also </a:t>
            </a:r>
            <a:r>
              <a:rPr lang="en-US" dirty="0" err="1"/>
              <a:t>cephulac</a:t>
            </a:r>
            <a:r>
              <a:rPr lang="en-US" dirty="0"/>
              <a:t>, Imodium, and Zofran as needed.</a:t>
            </a:r>
          </a:p>
          <a:p>
            <a:endParaRPr lang="en-US" dirty="0"/>
          </a:p>
          <a:p>
            <a:r>
              <a:rPr lang="en-US" dirty="0"/>
              <a:t>Since I feel the weight is in error, I decided to keep her estimated nutrition needs the same.</a:t>
            </a:r>
          </a:p>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19</a:t>
            </a:fld>
            <a:endParaRPr lang="en-US"/>
          </a:p>
        </p:txBody>
      </p:sp>
    </p:spTree>
    <p:extLst>
      <p:ext uri="{BB962C8B-B14F-4D97-AF65-F5344CB8AC3E}">
        <p14:creationId xmlns:p14="http://schemas.microsoft.com/office/powerpoint/2010/main" val="1660755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2</a:t>
            </a:fld>
            <a:endParaRPr lang="en-US"/>
          </a:p>
        </p:txBody>
      </p:sp>
    </p:spTree>
    <p:extLst>
      <p:ext uri="{BB962C8B-B14F-4D97-AF65-F5344CB8AC3E}">
        <p14:creationId xmlns:p14="http://schemas.microsoft.com/office/powerpoint/2010/main" val="16969940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the patient is meeting her EEN and EPN at this time, there is no continued or new diagnosis at this time.</a:t>
            </a:r>
          </a:p>
          <a:p>
            <a:r>
              <a:rPr lang="en-US" dirty="0"/>
              <a:t>Since there are chart notes about possible discharge, I wanted to be sure and answer any dietary questions she and her husband may have, and discuss food safety during cancer, especially since she has ongoing chemotherapy. </a:t>
            </a:r>
          </a:p>
          <a:p>
            <a:r>
              <a:rPr lang="en-US" dirty="0"/>
              <a:t>CK said she expected to be in the hospital for a longer period of time and was surprised to being told that she would be discharged later today.  She and her husband voiced appreciation for the nutrition education provided during her care and said they felt like the focus on nutrition made a big difference in her improvement.</a:t>
            </a:r>
          </a:p>
          <a:p>
            <a:endParaRPr lang="en-US" dirty="0"/>
          </a:p>
          <a:p>
            <a:r>
              <a:rPr lang="en-US" dirty="0"/>
              <a:t>CK was discharged in late afternoon as planned.  Her next chemo treatment is scheduled for approximately 1.5 weeks after discharge, and she is scheduled for a follow-up with her oncologist in 2 weeks.</a:t>
            </a:r>
          </a:p>
        </p:txBody>
      </p:sp>
      <p:sp>
        <p:nvSpPr>
          <p:cNvPr id="4" name="Slide Number Placeholder 3"/>
          <p:cNvSpPr>
            <a:spLocks noGrp="1"/>
          </p:cNvSpPr>
          <p:nvPr>
            <p:ph type="sldNum" sz="quarter" idx="5"/>
          </p:nvPr>
        </p:nvSpPr>
        <p:spPr/>
        <p:txBody>
          <a:bodyPr/>
          <a:lstStyle/>
          <a:p>
            <a:fld id="{A0810708-4488-4966-9E58-C3045A8B2254}" type="slidenum">
              <a:rPr lang="en-US" smtClean="0"/>
              <a:t>20</a:t>
            </a:fld>
            <a:endParaRPr lang="en-US"/>
          </a:p>
        </p:txBody>
      </p:sp>
    </p:spTree>
    <p:extLst>
      <p:ext uri="{BB962C8B-B14F-4D97-AF65-F5344CB8AC3E}">
        <p14:creationId xmlns:p14="http://schemas.microsoft.com/office/powerpoint/2010/main" val="536137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panose="020F0502020204030204" pitchFamily="34" charset="0"/>
                <a:cs typeface="Calibri" panose="020F0502020204030204" pitchFamily="34" charset="0"/>
              </a:rPr>
              <a:t>As you can see, CK started off will low K which quickly improved.  During her visit, her Mg and BUN dropped, but improved quickly.</a:t>
            </a:r>
          </a:p>
          <a:p>
            <a:r>
              <a:rPr lang="en-US" dirty="0">
                <a:latin typeface="Calibri" panose="020F0502020204030204" pitchFamily="34" charset="0"/>
                <a:cs typeface="Calibri" panose="020F0502020204030204" pitchFamily="34" charset="0"/>
              </a:rPr>
              <a:t>One thing that is tracked with oncology patients at Emory Decatur is the WBC count since it is indicative of how the patient is doing.</a:t>
            </a:r>
          </a:p>
          <a:p>
            <a:r>
              <a:rPr lang="en-US" dirty="0">
                <a:latin typeface="Calibri" panose="020F0502020204030204" pitchFamily="34" charset="0"/>
                <a:cs typeface="Calibri" panose="020F0502020204030204" pitchFamily="34" charset="0"/>
              </a:rPr>
              <a:t>The unexpected labs were the ↑ALT/AST which can be indicative of liver dysfunction and some cancers, but there was no explanation given prior to the patient being discharged.</a:t>
            </a:r>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21</a:t>
            </a:fld>
            <a:endParaRPr lang="en-US"/>
          </a:p>
        </p:txBody>
      </p:sp>
    </p:spTree>
    <p:extLst>
      <p:ext uri="{BB962C8B-B14F-4D97-AF65-F5344CB8AC3E}">
        <p14:creationId xmlns:p14="http://schemas.microsoft.com/office/powerpoint/2010/main" val="192210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0810708-4488-4966-9E58-C3045A8B2254}" type="slidenum">
              <a:rPr lang="en-US" smtClean="0"/>
              <a:t>22</a:t>
            </a:fld>
            <a:endParaRPr lang="en-US"/>
          </a:p>
        </p:txBody>
      </p:sp>
    </p:spTree>
    <p:extLst>
      <p:ext uri="{BB962C8B-B14F-4D97-AF65-F5344CB8AC3E}">
        <p14:creationId xmlns:p14="http://schemas.microsoft.com/office/powerpoint/2010/main" val="42052613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r>
              <a:rPr lang="en-US" dirty="0"/>
              <a:t>In conclusion – the intervention must be individualized based on the patients symptoms.  Lung Cancer patients need nutrition education not only on:</a:t>
            </a:r>
          </a:p>
          <a:p>
            <a:pPr marL="171450" indent="-171450" defTabSz="932871">
              <a:buFontTx/>
              <a:buChar char="-"/>
              <a:defRPr/>
            </a:pPr>
            <a:r>
              <a:rPr lang="en-US" dirty="0"/>
              <a:t>food safety (for compromised immune function), </a:t>
            </a:r>
          </a:p>
          <a:p>
            <a:pPr marL="171450" indent="-171450" defTabSz="932871">
              <a:buFontTx/>
              <a:buChar char="-"/>
              <a:defRPr/>
            </a:pPr>
            <a:r>
              <a:rPr lang="en-US" dirty="0"/>
              <a:t>fluid and fiber (for constipation), and </a:t>
            </a:r>
          </a:p>
          <a:p>
            <a:pPr marL="171450" indent="-171450" defTabSz="932871">
              <a:buFontTx/>
              <a:buChar char="-"/>
              <a:defRPr/>
            </a:pPr>
            <a:r>
              <a:rPr lang="en-US" dirty="0"/>
              <a:t>high calorie-high protein diet (to maintain weight &amp; muscle mass/strength), </a:t>
            </a:r>
          </a:p>
          <a:p>
            <a:pPr marL="171450" indent="-171450" defTabSz="932871">
              <a:buFontTx/>
              <a:buChar char="-"/>
              <a:defRPr/>
            </a:pPr>
            <a:r>
              <a:rPr lang="en-US" dirty="0"/>
              <a:t>but also for additional disease states that accompany the cancer, such as COPD.  </a:t>
            </a:r>
          </a:p>
          <a:p>
            <a:pPr marL="171450" indent="-171450" defTabSz="932871">
              <a:buFontTx/>
              <a:buChar char="-"/>
              <a:defRPr/>
            </a:pPr>
            <a:r>
              <a:rPr lang="en-US" dirty="0"/>
              <a:t>Medical Nutrition Therapy should be designed specifically for your patient to help them improve their: dietary intake, nutritional status, functional status, and quality of life.  MNT will aid in the prevention of: further nutritional depletion, malnutrition, further complications, and breaks in treatment.</a:t>
            </a:r>
          </a:p>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23</a:t>
            </a:fld>
            <a:endParaRPr lang="en-US"/>
          </a:p>
        </p:txBody>
      </p:sp>
    </p:spTree>
    <p:extLst>
      <p:ext uri="{BB962C8B-B14F-4D97-AF65-F5344CB8AC3E}">
        <p14:creationId xmlns:p14="http://schemas.microsoft.com/office/powerpoint/2010/main" val="31741942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 you for taking the time to hear my presentation on NSCLC.  Does anyone have any questions?</a:t>
            </a:r>
          </a:p>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24</a:t>
            </a:fld>
            <a:endParaRPr lang="en-US"/>
          </a:p>
        </p:txBody>
      </p:sp>
    </p:spTree>
    <p:extLst>
      <p:ext uri="{BB962C8B-B14F-4D97-AF65-F5344CB8AC3E}">
        <p14:creationId xmlns:p14="http://schemas.microsoft.com/office/powerpoint/2010/main" val="2434291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3</a:t>
            </a:fld>
            <a:endParaRPr lang="en-US"/>
          </a:p>
        </p:txBody>
      </p:sp>
    </p:spTree>
    <p:extLst>
      <p:ext uri="{BB962C8B-B14F-4D97-AF65-F5344CB8AC3E}">
        <p14:creationId xmlns:p14="http://schemas.microsoft.com/office/powerpoint/2010/main" val="2932057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4</a:t>
            </a:fld>
            <a:endParaRPr lang="en-US"/>
          </a:p>
        </p:txBody>
      </p:sp>
    </p:spTree>
    <p:extLst>
      <p:ext uri="{BB962C8B-B14F-4D97-AF65-F5344CB8AC3E}">
        <p14:creationId xmlns:p14="http://schemas.microsoft.com/office/powerpoint/2010/main" val="230648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r>
              <a:rPr lang="en-US" dirty="0"/>
              <a:t>Lung cancer usually starts in the cells lining the bronchi, and in the bronchioles or alveoli. (1)</a:t>
            </a:r>
          </a:p>
          <a:p>
            <a:pPr defTabSz="932871">
              <a:defRPr/>
            </a:pPr>
            <a:endParaRPr lang="en-US" dirty="0"/>
          </a:p>
          <a:p>
            <a:pPr defTabSz="932871">
              <a:defRPr/>
            </a:pPr>
            <a:r>
              <a:rPr lang="en-US" dirty="0"/>
              <a:t>If a cancer has metastasized to the lungs, it is not a lung cancer since it has spread from another organ through lymph, blood, or tissue – example is breast cancer that has metastasized to lung.(1)</a:t>
            </a:r>
          </a:p>
          <a:p>
            <a:pPr defTabSz="932871">
              <a:defRPr/>
            </a:pPr>
            <a:endParaRPr lang="en-US" dirty="0"/>
          </a:p>
          <a:p>
            <a:pPr defTabSz="932871">
              <a:defRPr/>
            </a:pPr>
            <a:r>
              <a:rPr lang="en-US" dirty="0"/>
              <a:t>For all purposes of this case study, I am referring only to NSCLC, not metastatic lung cancer.</a:t>
            </a:r>
          </a:p>
        </p:txBody>
      </p:sp>
      <p:sp>
        <p:nvSpPr>
          <p:cNvPr id="4" name="Slide Number Placeholder 3"/>
          <p:cNvSpPr>
            <a:spLocks noGrp="1"/>
          </p:cNvSpPr>
          <p:nvPr>
            <p:ph type="sldNum" sz="quarter" idx="5"/>
          </p:nvPr>
        </p:nvSpPr>
        <p:spPr/>
        <p:txBody>
          <a:bodyPr/>
          <a:lstStyle/>
          <a:p>
            <a:fld id="{A0810708-4488-4966-9E58-C3045A8B2254}" type="slidenum">
              <a:rPr lang="en-US" smtClean="0"/>
              <a:t>5</a:t>
            </a:fld>
            <a:endParaRPr lang="en-US"/>
          </a:p>
        </p:txBody>
      </p:sp>
    </p:spTree>
    <p:extLst>
      <p:ext uri="{BB962C8B-B14F-4D97-AF65-F5344CB8AC3E}">
        <p14:creationId xmlns:p14="http://schemas.microsoft.com/office/powerpoint/2010/main" val="3143641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lung cancers do not have symptoms until they have already advanced, BUT some people in the early stage will have symptoms.  </a:t>
            </a:r>
          </a:p>
          <a:p>
            <a:r>
              <a:rPr lang="en-US" dirty="0"/>
              <a:t>Some diagnosed NSCLC are found by accident as result of tests for other conditions such as heart disease, PNA, or other lung condition.</a:t>
            </a:r>
          </a:p>
        </p:txBody>
      </p:sp>
      <p:sp>
        <p:nvSpPr>
          <p:cNvPr id="4" name="Slide Number Placeholder 3"/>
          <p:cNvSpPr>
            <a:spLocks noGrp="1"/>
          </p:cNvSpPr>
          <p:nvPr>
            <p:ph type="sldNum" sz="quarter" idx="5"/>
          </p:nvPr>
        </p:nvSpPr>
        <p:spPr/>
        <p:txBody>
          <a:bodyPr/>
          <a:lstStyle/>
          <a:p>
            <a:fld id="{A0810708-4488-4966-9E58-C3045A8B2254}" type="slidenum">
              <a:rPr lang="en-US" smtClean="0"/>
              <a:t>6</a:t>
            </a:fld>
            <a:endParaRPr lang="en-US"/>
          </a:p>
        </p:txBody>
      </p:sp>
    </p:spTree>
    <p:extLst>
      <p:ext uri="{BB962C8B-B14F-4D97-AF65-F5344CB8AC3E}">
        <p14:creationId xmlns:p14="http://schemas.microsoft.com/office/powerpoint/2010/main" val="1645098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Helvetica" charset="0"/>
                <a:ea typeface="Helvetica" charset="0"/>
                <a:cs typeface="Helvetica" charset="0"/>
              </a:rPr>
              <a:t>The Biggest Risk Factor for NSCLC is Smoking of cigarettes, cigars, pipes – currently or in past.  This includes regular, low-tar and menthol cigarettes. * Menthol can be just as big a risk factor as regular tar cigarettes d/t deeper breathing with the menthol cigarettes.</a:t>
            </a:r>
          </a:p>
          <a:p>
            <a:r>
              <a:rPr lang="en-US" sz="1200" dirty="0">
                <a:latin typeface="Helvetica" charset="0"/>
                <a:ea typeface="Helvetica" charset="0"/>
                <a:cs typeface="Helvetica" charset="0"/>
              </a:rPr>
              <a:t>As you can see there are many other risk factors.</a:t>
            </a:r>
          </a:p>
          <a:p>
            <a:r>
              <a:rPr lang="en-US" sz="1200" dirty="0">
                <a:latin typeface="Helvetica" charset="0"/>
                <a:ea typeface="Helvetica" charset="0"/>
                <a:cs typeface="Helvetica" charset="0"/>
              </a:rPr>
              <a:t>Most individuals diagnosed are over 65 years old.  The average age at time of diagnosis is 70 years old.</a:t>
            </a:r>
          </a:p>
          <a:p>
            <a:r>
              <a:rPr lang="en-US" sz="1200" dirty="0">
                <a:latin typeface="Helvetica" charset="0"/>
                <a:ea typeface="Helvetica" charset="0"/>
                <a:cs typeface="Helvetica" charset="0"/>
              </a:rPr>
              <a:t>Men have a slightly greater chance of being diagnosed than women, but the gender gap is closing.  Additionally the gender risk has been steadily dropping for both men and women.  [men: 1 in 15 men, women: 1 in 17 women].</a:t>
            </a:r>
          </a:p>
          <a:p>
            <a:r>
              <a:rPr lang="en-US" sz="1200" dirty="0">
                <a:latin typeface="Helvetica" charset="0"/>
                <a:ea typeface="Helvetica" charset="0"/>
                <a:cs typeface="Helvetica" charset="0"/>
              </a:rPr>
              <a:t>African American men are 20% more likely to be diagnosed than a Caucasian man.</a:t>
            </a:r>
          </a:p>
          <a:p>
            <a:r>
              <a:rPr lang="en-US" sz="1200" dirty="0">
                <a:latin typeface="Helvetica" charset="0"/>
                <a:ea typeface="Helvetica" charset="0"/>
                <a:cs typeface="Helvetica" charset="0"/>
              </a:rPr>
              <a:t>Diet also plays a role in the risk of NSCLC.  Studies have found an association of high total fat and saturated fat with increased risk of lung cancer which was found to be more evident among current smokers.   It was also found that heavy smokers taking beta-carotene supplements were at higher risk.  In turn, a high intake of polyunsaturated fatty acids has been correlated with a decreased risk of lung cancer.</a:t>
            </a:r>
          </a:p>
          <a:p>
            <a:endParaRPr lang="en-US" sz="2000" b="1" dirty="0"/>
          </a:p>
        </p:txBody>
      </p:sp>
      <p:sp>
        <p:nvSpPr>
          <p:cNvPr id="4" name="Slide Number Placeholder 3"/>
          <p:cNvSpPr>
            <a:spLocks noGrp="1"/>
          </p:cNvSpPr>
          <p:nvPr>
            <p:ph type="sldNum" sz="quarter" idx="5"/>
          </p:nvPr>
        </p:nvSpPr>
        <p:spPr/>
        <p:txBody>
          <a:bodyPr/>
          <a:lstStyle/>
          <a:p>
            <a:fld id="{A0810708-4488-4966-9E58-C3045A8B2254}" type="slidenum">
              <a:rPr lang="en-US" smtClean="0"/>
              <a:t>7</a:t>
            </a:fld>
            <a:endParaRPr lang="en-US"/>
          </a:p>
        </p:txBody>
      </p:sp>
    </p:spTree>
    <p:extLst>
      <p:ext uri="{BB962C8B-B14F-4D97-AF65-F5344CB8AC3E}">
        <p14:creationId xmlns:p14="http://schemas.microsoft.com/office/powerpoint/2010/main" val="4006311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Most common Symptoms include:</a:t>
            </a:r>
          </a:p>
          <a:p>
            <a:r>
              <a:rPr lang="en-US" b="0" dirty="0"/>
              <a:t>- a cough that doesn’t go away or gets worse, and may have blood-tinged sputum;</a:t>
            </a:r>
          </a:p>
          <a:p>
            <a:pPr marL="171450" indent="-171450">
              <a:buFontTx/>
              <a:buChar char="-"/>
            </a:pPr>
            <a:r>
              <a:rPr lang="en-US" dirty="0"/>
              <a:t>chest pain with deep breathing, coughing, or laughing; </a:t>
            </a:r>
          </a:p>
          <a:p>
            <a:pPr marL="171450" indent="-171450">
              <a:buFontTx/>
              <a:buChar char="-"/>
            </a:pPr>
            <a:r>
              <a:rPr lang="en-US" dirty="0"/>
              <a:t>SOB; </a:t>
            </a:r>
          </a:p>
          <a:p>
            <a:pPr marL="171450" indent="-171450">
              <a:buFontTx/>
              <a:buChar char="-"/>
            </a:pPr>
            <a:r>
              <a:rPr lang="en-US" dirty="0"/>
              <a:t>fatigue and weakness; </a:t>
            </a:r>
          </a:p>
          <a:p>
            <a:pPr marL="171450" indent="-171450">
              <a:buFontTx/>
              <a:buChar char="-"/>
            </a:pPr>
            <a:r>
              <a:rPr lang="en-US" dirty="0"/>
              <a:t>Chronic or recurring bronchial infections such as bronchitis, PNA and COPD; </a:t>
            </a:r>
          </a:p>
          <a:p>
            <a:pPr marL="171450" indent="-171450">
              <a:buFontTx/>
              <a:buChar char="-"/>
            </a:pPr>
            <a:r>
              <a:rPr lang="en-US" dirty="0"/>
              <a:t>Loss of appetite or weight loss</a:t>
            </a:r>
          </a:p>
          <a:p>
            <a:r>
              <a:rPr lang="en-US" dirty="0"/>
              <a:t>Some of these symptoms are some that are experienced with PNA and COPD.</a:t>
            </a:r>
          </a:p>
          <a:p>
            <a:endParaRPr lang="en-US" b="1" dirty="0"/>
          </a:p>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8</a:t>
            </a:fld>
            <a:endParaRPr lang="en-US"/>
          </a:p>
        </p:txBody>
      </p:sp>
    </p:spTree>
    <p:extLst>
      <p:ext uri="{BB962C8B-B14F-4D97-AF65-F5344CB8AC3E}">
        <p14:creationId xmlns:p14="http://schemas.microsoft.com/office/powerpoint/2010/main" val="4018480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Many of the symptoms the patient may be experiencing as a result of the disease state or treatments will need assessing and nutrition intervention from us as future </a:t>
            </a:r>
            <a:r>
              <a:rPr lang="en-US" sz="1200" dirty="0" err="1"/>
              <a:t>RDs.</a:t>
            </a:r>
            <a:endParaRPr lang="en-US" sz="1200" dirty="0"/>
          </a:p>
          <a:p>
            <a:r>
              <a:rPr lang="en-US" sz="1200" dirty="0"/>
              <a:t>Some common symptoms associated with treatments include:</a:t>
            </a:r>
          </a:p>
          <a:p>
            <a:r>
              <a:rPr lang="en-US" sz="1200" dirty="0"/>
              <a:t>Nausea and vomiting are after receiving chemotherapy and radiation.</a:t>
            </a:r>
          </a:p>
          <a:p>
            <a:r>
              <a:rPr lang="en-US" sz="1200" dirty="0"/>
              <a:t>Anorexia, fatigue, esophagitis, and sore throat after receiving radiation. </a:t>
            </a:r>
          </a:p>
          <a:p>
            <a:r>
              <a:rPr lang="en-US" sz="1200" dirty="0"/>
              <a:t>It is common for patients to have unintentional weight loss either from the disease state or from other symptoms resulting from treatment – such as anorexia, constipation, or n/v.</a:t>
            </a:r>
          </a:p>
          <a:p>
            <a:endParaRPr lang="en-US" sz="1200" dirty="0"/>
          </a:p>
          <a:p>
            <a:r>
              <a:rPr lang="en-US" sz="1200" dirty="0"/>
              <a:t>EN not used frequently in patients with lung cancers, BUT may be used with patients experiencing severe esophagitis.(3)</a:t>
            </a:r>
          </a:p>
          <a:p>
            <a:endParaRPr lang="en-US" sz="1200" dirty="0"/>
          </a:p>
          <a:p>
            <a:r>
              <a:rPr lang="en-US" sz="1200" dirty="0"/>
              <a:t>It is our goal to provide an individualized intervention to the patient with the goal to improve their dietary intake and nutritional status to prevent any further nutritional depletion, malnutrition, further complications, or treatment breaks.</a:t>
            </a:r>
          </a:p>
          <a:p>
            <a:endParaRPr lang="en-US" sz="1200" dirty="0"/>
          </a:p>
          <a:p>
            <a:r>
              <a:rPr lang="en-US" sz="1200" dirty="0"/>
              <a:t>According to a study out of Australia, multiple studies have found high malnutrition rates, as high as 69%, in lung cancer patients.</a:t>
            </a:r>
          </a:p>
          <a:p>
            <a:endParaRPr lang="en-US" sz="1200" dirty="0"/>
          </a:p>
          <a:p>
            <a:r>
              <a:rPr lang="en-US" sz="1200" dirty="0"/>
              <a:t>The Academy’s Evidence Analysis Library provides us with strong evidence that by screening adult oncology patients with malnutrition screening tools such as the MST and also by performing a NFPE at the initial visits and follow-ups, we will be able to catch poor intake, weight loss, or possible malnutrition.  There is also strong evidence indicating that medical nutrition therapy is effective in improving the outcomes of oncology patients undergoing chemotherapy, radiation therapy, or chemoradiotherapy.(9)</a:t>
            </a:r>
          </a:p>
          <a:p>
            <a:endParaRPr lang="en-US" dirty="0"/>
          </a:p>
          <a:p>
            <a:endParaRPr lang="en-US" dirty="0"/>
          </a:p>
        </p:txBody>
      </p:sp>
      <p:sp>
        <p:nvSpPr>
          <p:cNvPr id="4" name="Slide Number Placeholder 3"/>
          <p:cNvSpPr>
            <a:spLocks noGrp="1"/>
          </p:cNvSpPr>
          <p:nvPr>
            <p:ph type="sldNum" sz="quarter" idx="5"/>
          </p:nvPr>
        </p:nvSpPr>
        <p:spPr/>
        <p:txBody>
          <a:bodyPr/>
          <a:lstStyle/>
          <a:p>
            <a:fld id="{A0810708-4488-4966-9E58-C3045A8B2254}" type="slidenum">
              <a:rPr lang="en-US" smtClean="0"/>
              <a:t>9</a:t>
            </a:fld>
            <a:endParaRPr lang="en-US"/>
          </a:p>
        </p:txBody>
      </p:sp>
    </p:spTree>
    <p:extLst>
      <p:ext uri="{BB962C8B-B14F-4D97-AF65-F5344CB8AC3E}">
        <p14:creationId xmlns:p14="http://schemas.microsoft.com/office/powerpoint/2010/main" val="1989474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5/11/2020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www.andeal.org/topic.cfm?menu=5291&amp;cat=5069" TargetMode="External"/><Relationship Id="rId3" Type="http://schemas.openxmlformats.org/officeDocument/2006/relationships/hyperlink" Target="https://www.cancer.org/cancer/non-small-cell-lung-cancer/about/key-statistics.html" TargetMode="External"/><Relationship Id="rId7" Type="http://schemas.openxmlformats.org/officeDocument/2006/relationships/hyperlink" Target="https://www.nutritioncaremanual.org/"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www.clinicalnutritionjournal.com/%20article/S0261-5614(16)30181-9/pdf" TargetMode="External"/><Relationship Id="rId5" Type="http://schemas.openxmlformats.org/officeDocument/2006/relationships/hyperlink" Target="https://ascopubs.org/doi/full/10.1200/JCO.2017.73.3329" TargetMode="External"/><Relationship Id="rId4" Type="http://schemas.openxmlformats.org/officeDocument/2006/relationships/hyperlink" Target="https://www.ncbi.nlm.nih.gov/pmc/articles/PMC5310694/" TargetMode="External"/><Relationship Id="rId9" Type="http://schemas.openxmlformats.org/officeDocument/2006/relationships/hyperlink" Target="https://jandonline.org/article/S2212-2672(16)30265-9/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4E69F-3722-4B9A-A60A-A3E006CBFC14}"/>
              </a:ext>
            </a:extLst>
          </p:cNvPr>
          <p:cNvSpPr>
            <a:spLocks noGrp="1"/>
          </p:cNvSpPr>
          <p:nvPr>
            <p:ph type="ctrTitle"/>
          </p:nvPr>
        </p:nvSpPr>
        <p:spPr>
          <a:xfrm>
            <a:off x="350195" y="1980345"/>
            <a:ext cx="9513651" cy="1986992"/>
          </a:xfrm>
        </p:spPr>
        <p:txBody>
          <a:bodyPr/>
          <a:lstStyle/>
          <a:p>
            <a:r>
              <a:rPr lang="en-US" sz="5000" b="1" dirty="0">
                <a:solidFill>
                  <a:srgbClr val="0070C0"/>
                </a:solidFill>
                <a:latin typeface="Helvetica" panose="020B0604020202020204" pitchFamily="34" charset="0"/>
                <a:cs typeface="Helvetica" panose="020B0604020202020204" pitchFamily="34" charset="0"/>
              </a:rPr>
              <a:t>Non-Small Cell Lung Cancer</a:t>
            </a:r>
            <a:br>
              <a:rPr lang="en-US" sz="5000" b="1" dirty="0">
                <a:solidFill>
                  <a:srgbClr val="0070C0"/>
                </a:solidFill>
                <a:latin typeface="Helvetica" panose="020B0604020202020204" pitchFamily="34" charset="0"/>
                <a:cs typeface="Helvetica" panose="020B0604020202020204" pitchFamily="34" charset="0"/>
              </a:rPr>
            </a:br>
            <a:r>
              <a:rPr lang="en-US" sz="5000" b="1" dirty="0">
                <a:solidFill>
                  <a:srgbClr val="0070C0"/>
                </a:solidFill>
                <a:latin typeface="Helvetica" panose="020B0604020202020204" pitchFamily="34" charset="0"/>
                <a:cs typeface="Helvetica" panose="020B0604020202020204" pitchFamily="34" charset="0"/>
              </a:rPr>
              <a:t>(NSCLC)</a:t>
            </a:r>
            <a:endParaRPr lang="en-US" sz="5000" dirty="0"/>
          </a:p>
        </p:txBody>
      </p:sp>
      <p:sp>
        <p:nvSpPr>
          <p:cNvPr id="3" name="Subtitle 2">
            <a:extLst>
              <a:ext uri="{FF2B5EF4-FFF2-40B4-BE49-F238E27FC236}">
                <a16:creationId xmlns:a16="http://schemas.microsoft.com/office/drawing/2014/main" id="{EFE17225-A1D1-4EB4-9B2F-B561B92B67A0}"/>
              </a:ext>
            </a:extLst>
          </p:cNvPr>
          <p:cNvSpPr>
            <a:spLocks noGrp="1"/>
          </p:cNvSpPr>
          <p:nvPr>
            <p:ph type="subTitle" idx="1"/>
          </p:nvPr>
        </p:nvSpPr>
        <p:spPr>
          <a:xfrm>
            <a:off x="1507067" y="4223615"/>
            <a:ext cx="7766936" cy="1447599"/>
          </a:xfrm>
        </p:spPr>
        <p:txBody>
          <a:bodyPr>
            <a:normAutofit fontScale="92500" lnSpcReduction="10000"/>
          </a:bodyPr>
          <a:lstStyle/>
          <a:p>
            <a:r>
              <a:rPr lang="en-US" dirty="0">
                <a:solidFill>
                  <a:schemeClr val="bg2">
                    <a:lumMod val="50000"/>
                  </a:schemeClr>
                </a:solidFill>
              </a:rPr>
              <a:t>Maria Daw</a:t>
            </a:r>
          </a:p>
          <a:p>
            <a:r>
              <a:rPr lang="en-US" dirty="0">
                <a:solidFill>
                  <a:schemeClr val="bg2">
                    <a:lumMod val="50000"/>
                  </a:schemeClr>
                </a:solidFill>
              </a:rPr>
              <a:t>Emory Decatur Hospital</a:t>
            </a:r>
          </a:p>
          <a:p>
            <a:r>
              <a:rPr lang="en-US" dirty="0">
                <a:solidFill>
                  <a:schemeClr val="bg2">
                    <a:lumMod val="50000"/>
                  </a:schemeClr>
                </a:solidFill>
              </a:rPr>
              <a:t>Morrison Healthcare Dietetic internship</a:t>
            </a:r>
          </a:p>
          <a:p>
            <a:r>
              <a:rPr lang="en-US" dirty="0">
                <a:solidFill>
                  <a:schemeClr val="bg2">
                    <a:lumMod val="50000"/>
                  </a:schemeClr>
                </a:solidFill>
              </a:rPr>
              <a:t>April 11, 2019</a:t>
            </a:r>
          </a:p>
          <a:p>
            <a:endParaRPr lang="en-US" dirty="0"/>
          </a:p>
        </p:txBody>
      </p:sp>
    </p:spTree>
    <p:extLst>
      <p:ext uri="{BB962C8B-B14F-4D97-AF65-F5344CB8AC3E}">
        <p14:creationId xmlns:p14="http://schemas.microsoft.com/office/powerpoint/2010/main" val="4187249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A97A-64C3-4E54-BBB0-ED14E3CD0693}"/>
              </a:ext>
            </a:extLst>
          </p:cNvPr>
          <p:cNvSpPr>
            <a:spLocks noGrp="1"/>
          </p:cNvSpPr>
          <p:nvPr>
            <p:ph type="title"/>
          </p:nvPr>
        </p:nvSpPr>
        <p:spPr>
          <a:xfrm>
            <a:off x="769853" y="776798"/>
            <a:ext cx="8596668" cy="2652202"/>
          </a:xfrm>
        </p:spPr>
        <p:txBody>
          <a:bodyPr>
            <a:normAutofit/>
          </a:bodyPr>
          <a:lstStyle/>
          <a:p>
            <a:r>
              <a:rPr lang="en-US" sz="8000" b="1" dirty="0">
                <a:solidFill>
                  <a:srgbClr val="0070C0"/>
                </a:solidFill>
                <a:latin typeface="Helvetica" charset="0"/>
                <a:ea typeface="Helvetica" charset="0"/>
                <a:cs typeface="Helvetica" charset="0"/>
              </a:rPr>
              <a:t>Patient Profile</a:t>
            </a:r>
            <a:endParaRPr lang="en-US" sz="8000" dirty="0"/>
          </a:p>
        </p:txBody>
      </p:sp>
      <p:cxnSp>
        <p:nvCxnSpPr>
          <p:cNvPr id="7" name="Straight Connector 6">
            <a:extLst>
              <a:ext uri="{FF2B5EF4-FFF2-40B4-BE49-F238E27FC236}">
                <a16:creationId xmlns:a16="http://schemas.microsoft.com/office/drawing/2014/main" id="{BEB8EE9E-14F8-4C02-8A84-78AD2189FEDD}"/>
              </a:ext>
            </a:extLst>
          </p:cNvPr>
          <p:cNvCxnSpPr/>
          <p:nvPr/>
        </p:nvCxnSpPr>
        <p:spPr>
          <a:xfrm>
            <a:off x="769853" y="3878317"/>
            <a:ext cx="815343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485C9AC-641C-4A65-B5D0-10EE6F76A532}"/>
              </a:ext>
            </a:extLst>
          </p:cNvPr>
          <p:cNvSpPr txBox="1"/>
          <p:nvPr/>
        </p:nvSpPr>
        <p:spPr>
          <a:xfrm>
            <a:off x="769853" y="4146331"/>
            <a:ext cx="8153430" cy="400110"/>
          </a:xfrm>
          <a:prstGeom prst="rect">
            <a:avLst/>
          </a:prstGeom>
          <a:noFill/>
        </p:spPr>
        <p:txBody>
          <a:bodyPr wrap="square" rtlCol="0">
            <a:spAutoFit/>
          </a:bodyPr>
          <a:lstStyle/>
          <a:p>
            <a:r>
              <a:rPr lang="en-US" sz="2000" b="1" dirty="0">
                <a:solidFill>
                  <a:srgbClr val="0070C0"/>
                </a:solidFill>
                <a:latin typeface="Helvetica" charset="0"/>
                <a:ea typeface="Helvetica" charset="0"/>
                <a:cs typeface="Helvetica" charset="0"/>
              </a:rPr>
              <a:t>Non-Small Cell Lung Cancer (NSCLC)</a:t>
            </a:r>
            <a:endParaRPr lang="en-US" sz="2000" dirty="0"/>
          </a:p>
        </p:txBody>
      </p:sp>
    </p:spTree>
    <p:extLst>
      <p:ext uri="{BB962C8B-B14F-4D97-AF65-F5344CB8AC3E}">
        <p14:creationId xmlns:p14="http://schemas.microsoft.com/office/powerpoint/2010/main" val="117714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2F1FF45-AFD9-4C9D-AB75-E936A46660B3}"/>
              </a:ext>
            </a:extLst>
          </p:cNvPr>
          <p:cNvGraphicFramePr>
            <a:graphicFrameLocks noGrp="1"/>
          </p:cNvGraphicFramePr>
          <p:nvPr>
            <p:extLst>
              <p:ext uri="{D42A27DB-BD31-4B8C-83A1-F6EECF244321}">
                <p14:modId xmlns:p14="http://schemas.microsoft.com/office/powerpoint/2010/main" val="427151046"/>
              </p:ext>
            </p:extLst>
          </p:nvPr>
        </p:nvGraphicFramePr>
        <p:xfrm>
          <a:off x="909911" y="570434"/>
          <a:ext cx="8385557" cy="6030265"/>
        </p:xfrm>
        <a:graphic>
          <a:graphicData uri="http://schemas.openxmlformats.org/drawingml/2006/table">
            <a:tbl>
              <a:tblPr firstRow="1" bandRow="1">
                <a:tableStyleId>{5C22544A-7EE6-4342-B048-85BDC9FD1C3A}</a:tableStyleId>
              </a:tblPr>
              <a:tblGrid>
                <a:gridCol w="8385557">
                  <a:extLst>
                    <a:ext uri="{9D8B030D-6E8A-4147-A177-3AD203B41FA5}">
                      <a16:colId xmlns:a16="http://schemas.microsoft.com/office/drawing/2014/main" val="2106017913"/>
                    </a:ext>
                  </a:extLst>
                </a:gridCol>
              </a:tblGrid>
              <a:tr h="741985">
                <a:tc>
                  <a:txBody>
                    <a:bodyPr/>
                    <a:lstStyle/>
                    <a:p>
                      <a:pPr algn="ctr"/>
                      <a:r>
                        <a:rPr lang="en-US" sz="2000" dirty="0">
                          <a:solidFill>
                            <a:schemeClr val="tx1"/>
                          </a:solidFill>
                        </a:rPr>
                        <a:t>Patient Diagnosis and Pertinent Information</a:t>
                      </a:r>
                    </a:p>
                  </a:txBody>
                  <a:tcPr anchor="ctr"/>
                </a:tc>
                <a:extLst>
                  <a:ext uri="{0D108BD9-81ED-4DB2-BD59-A6C34878D82A}">
                    <a16:rowId xmlns:a16="http://schemas.microsoft.com/office/drawing/2014/main" val="1612132028"/>
                  </a:ext>
                </a:extLst>
              </a:tr>
              <a:tr h="4975146">
                <a:tc>
                  <a:txBody>
                    <a:bodyPr/>
                    <a:lstStyle/>
                    <a:p>
                      <a:pPr marL="285750" lvl="0" indent="-285750">
                        <a:spcAft>
                          <a:spcPts val="600"/>
                        </a:spcAft>
                        <a:buFont typeface="Arial" panose="020B0604020202020204" pitchFamily="34" charset="0"/>
                        <a:buChar char="•"/>
                      </a:pPr>
                      <a:r>
                        <a:rPr lang="en-US" sz="1800" dirty="0"/>
                        <a:t>CK is a 47 </a:t>
                      </a:r>
                      <a:r>
                        <a:rPr lang="en-US" sz="1800" dirty="0" err="1"/>
                        <a:t>yo</a:t>
                      </a:r>
                      <a:r>
                        <a:rPr lang="en-US" sz="1800" dirty="0"/>
                        <a:t> female</a:t>
                      </a:r>
                    </a:p>
                    <a:p>
                      <a:pPr marL="285750" lvl="0" indent="-285750">
                        <a:spcAft>
                          <a:spcPts val="600"/>
                        </a:spcAft>
                        <a:buFont typeface="Arial" panose="020B0604020202020204" pitchFamily="34" charset="0"/>
                        <a:buChar char="•"/>
                      </a:pPr>
                      <a:r>
                        <a:rPr lang="en-US" sz="1800" dirty="0"/>
                        <a:t>Lives with husband</a:t>
                      </a:r>
                    </a:p>
                    <a:p>
                      <a:pPr marL="285750" lvl="0" indent="-285750">
                        <a:spcAft>
                          <a:spcPts val="600"/>
                        </a:spcAft>
                        <a:buFont typeface="Arial" panose="020B0604020202020204" pitchFamily="34" charset="0"/>
                        <a:buChar char="•"/>
                      </a:pPr>
                      <a:r>
                        <a:rPr lang="en-US" sz="1800" dirty="0"/>
                        <a:t>Admitted to Emory Decatur Hospital for SOB</a:t>
                      </a:r>
                    </a:p>
                    <a:p>
                      <a:pPr marL="285750" lvl="0" indent="-285750">
                        <a:spcAft>
                          <a:spcPts val="600"/>
                        </a:spcAft>
                        <a:buFont typeface="Arial" panose="020B0604020202020204" pitchFamily="34" charset="0"/>
                        <a:buChar char="•"/>
                      </a:pPr>
                      <a:r>
                        <a:rPr lang="en-US" sz="1800" b="1" dirty="0"/>
                        <a:t>Current Diagnosis:   </a:t>
                      </a:r>
                    </a:p>
                    <a:p>
                      <a:pPr marL="742950" lvl="1" indent="-285750">
                        <a:spcAft>
                          <a:spcPts val="600"/>
                        </a:spcAft>
                        <a:buFont typeface="Arial" panose="020B0604020202020204" pitchFamily="34" charset="0"/>
                        <a:buChar char="•"/>
                      </a:pPr>
                      <a:r>
                        <a:rPr lang="en-US" sz="1800" dirty="0"/>
                        <a:t>PNA and COPD 2/2 NSCLC, Stage 1A (late 2018) (chemotherapy)</a:t>
                      </a:r>
                    </a:p>
                    <a:p>
                      <a:pPr marL="742950" lvl="1" indent="-285750">
                        <a:spcAft>
                          <a:spcPts val="600"/>
                        </a:spcAft>
                        <a:buFont typeface="Arial" panose="020B0604020202020204" pitchFamily="34" charset="0"/>
                        <a:buChar char="•"/>
                      </a:pPr>
                      <a:r>
                        <a:rPr lang="en-US" sz="1800" dirty="0"/>
                        <a:t>Chronic Constipation</a:t>
                      </a:r>
                    </a:p>
                    <a:p>
                      <a:pPr marL="285750" lvl="0" indent="-285750">
                        <a:spcAft>
                          <a:spcPts val="600"/>
                        </a:spcAft>
                        <a:buFont typeface="Arial" panose="020B0604020202020204" pitchFamily="34" charset="0"/>
                        <a:buChar char="•"/>
                      </a:pPr>
                      <a:r>
                        <a:rPr lang="en-US" sz="1800" b="1" dirty="0"/>
                        <a:t>Past Medical History:</a:t>
                      </a:r>
                    </a:p>
                    <a:p>
                      <a:pPr marL="742950" lvl="1" indent="-285750">
                        <a:buFont typeface="Arial" panose="020B0604020202020204" pitchFamily="34" charset="0"/>
                        <a:buChar char="•"/>
                      </a:pPr>
                      <a:r>
                        <a:rPr lang="en-US" sz="1800" dirty="0"/>
                        <a:t>Metastatic NSCLC (1998)</a:t>
                      </a:r>
                    </a:p>
                    <a:p>
                      <a:pPr marL="1200150" lvl="2" indent="-285750">
                        <a:buFont typeface="Arial" panose="020B0604020202020204" pitchFamily="34" charset="0"/>
                        <a:buChar char="•"/>
                      </a:pPr>
                      <a:r>
                        <a:rPr lang="en-US" sz="1800" dirty="0"/>
                        <a:t>Resection of Lt lower lobe and radiation (1998)</a:t>
                      </a:r>
                    </a:p>
                    <a:p>
                      <a:pPr marL="1200150" lvl="2" indent="-285750">
                        <a:buFont typeface="Arial" panose="020B0604020202020204" pitchFamily="34" charset="0"/>
                        <a:buChar char="•"/>
                      </a:pPr>
                      <a:r>
                        <a:rPr lang="en-US" sz="1800" dirty="0"/>
                        <a:t>Malignancy cyst removal (2011)</a:t>
                      </a:r>
                    </a:p>
                    <a:p>
                      <a:pPr marL="742950" lvl="1" indent="-285750">
                        <a:buFont typeface="Arial" panose="020B0604020202020204" pitchFamily="34" charset="0"/>
                        <a:buChar char="•"/>
                      </a:pPr>
                      <a:r>
                        <a:rPr lang="en-US" sz="1800" dirty="0"/>
                        <a:t>Recent left port placement </a:t>
                      </a:r>
                    </a:p>
                    <a:p>
                      <a:pPr marL="742950" lvl="1" indent="-285750">
                        <a:buFont typeface="Arial" panose="020B0604020202020204" pitchFamily="34" charset="0"/>
                        <a:buChar char="•"/>
                      </a:pPr>
                      <a:r>
                        <a:rPr lang="en-US" sz="1800" dirty="0"/>
                        <a:t>Breast CA</a:t>
                      </a:r>
                    </a:p>
                    <a:p>
                      <a:pPr marL="1200150" lvl="2" indent="-285750">
                        <a:buFont typeface="Arial" panose="020B0604020202020204" pitchFamily="34" charset="0"/>
                        <a:buChar char="•"/>
                      </a:pPr>
                      <a:r>
                        <a:rPr lang="en-US" sz="1800" dirty="0"/>
                        <a:t>B/L breast lumpectomies (1992) </a:t>
                      </a:r>
                    </a:p>
                    <a:p>
                      <a:pPr marL="1200150" lvl="2" indent="-285750">
                        <a:buFont typeface="Arial" panose="020B0604020202020204" pitchFamily="34" charset="0"/>
                        <a:buChar char="•"/>
                      </a:pPr>
                      <a:r>
                        <a:rPr lang="en-US" sz="1800" dirty="0"/>
                        <a:t>Whole breast radiation (2011)</a:t>
                      </a:r>
                    </a:p>
                    <a:p>
                      <a:pPr marL="742950" lvl="1" indent="-285750">
                        <a:buFont typeface="Arial" panose="020B0604020202020204" pitchFamily="34" charset="0"/>
                        <a:buChar char="•"/>
                      </a:pPr>
                      <a:r>
                        <a:rPr lang="en-US" sz="1800" dirty="0"/>
                        <a:t>GERD</a:t>
                      </a:r>
                    </a:p>
                    <a:p>
                      <a:pPr marL="742950" lvl="1" indent="-285750">
                        <a:buFont typeface="Arial" panose="020B0604020202020204" pitchFamily="34" charset="0"/>
                        <a:buChar char="•"/>
                      </a:pPr>
                      <a:r>
                        <a:rPr lang="en-US" sz="1800" dirty="0"/>
                        <a:t>Previous heavy smoker; quit 20-30 years ago</a:t>
                      </a:r>
                    </a:p>
                    <a:p>
                      <a:pPr marL="457200" lvl="1" indent="0">
                        <a:buFont typeface="Arial" panose="020B0604020202020204" pitchFamily="34" charset="0"/>
                        <a:buNone/>
                      </a:pPr>
                      <a:endParaRPr lang="en-US" sz="1800" dirty="0"/>
                    </a:p>
                  </a:txBody>
                  <a:tcPr/>
                </a:tc>
                <a:extLst>
                  <a:ext uri="{0D108BD9-81ED-4DB2-BD59-A6C34878D82A}">
                    <a16:rowId xmlns:a16="http://schemas.microsoft.com/office/drawing/2014/main" val="3620137267"/>
                  </a:ext>
                </a:extLst>
              </a:tr>
            </a:tbl>
          </a:graphicData>
        </a:graphic>
      </p:graphicFrame>
    </p:spTree>
    <p:extLst>
      <p:ext uri="{BB962C8B-B14F-4D97-AF65-F5344CB8AC3E}">
        <p14:creationId xmlns:p14="http://schemas.microsoft.com/office/powerpoint/2010/main" val="3301450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0D0A427-F6E4-44E9-988A-12C474A5A092}"/>
              </a:ext>
            </a:extLst>
          </p:cNvPr>
          <p:cNvGraphicFramePr>
            <a:graphicFrameLocks noGrp="1"/>
          </p:cNvGraphicFramePr>
          <p:nvPr>
            <p:extLst>
              <p:ext uri="{D42A27DB-BD31-4B8C-83A1-F6EECF244321}">
                <p14:modId xmlns:p14="http://schemas.microsoft.com/office/powerpoint/2010/main" val="1188715130"/>
              </p:ext>
            </p:extLst>
          </p:nvPr>
        </p:nvGraphicFramePr>
        <p:xfrm>
          <a:off x="980214" y="806080"/>
          <a:ext cx="8178581" cy="4560399"/>
        </p:xfrm>
        <a:graphic>
          <a:graphicData uri="http://schemas.openxmlformats.org/drawingml/2006/table">
            <a:tbl>
              <a:tblPr firstRow="1" bandRow="1">
                <a:tableStyleId>{5C22544A-7EE6-4342-B048-85BDC9FD1C3A}</a:tableStyleId>
              </a:tblPr>
              <a:tblGrid>
                <a:gridCol w="8178581">
                  <a:extLst>
                    <a:ext uri="{9D8B030D-6E8A-4147-A177-3AD203B41FA5}">
                      <a16:colId xmlns:a16="http://schemas.microsoft.com/office/drawing/2014/main" val="2106017913"/>
                    </a:ext>
                  </a:extLst>
                </a:gridCol>
              </a:tblGrid>
              <a:tr h="694936">
                <a:tc>
                  <a:txBody>
                    <a:bodyPr/>
                    <a:lstStyle/>
                    <a:p>
                      <a:pPr algn="ctr"/>
                      <a:r>
                        <a:rPr lang="en-US" sz="2000" dirty="0">
                          <a:solidFill>
                            <a:schemeClr val="tx1"/>
                          </a:solidFill>
                        </a:rPr>
                        <a:t>Medical Management</a:t>
                      </a:r>
                    </a:p>
                  </a:txBody>
                  <a:tcPr anchor="ctr"/>
                </a:tc>
                <a:extLst>
                  <a:ext uri="{0D108BD9-81ED-4DB2-BD59-A6C34878D82A}">
                    <a16:rowId xmlns:a16="http://schemas.microsoft.com/office/drawing/2014/main" val="1612132028"/>
                  </a:ext>
                </a:extLst>
              </a:tr>
              <a:tr h="3865463">
                <a:tc>
                  <a:txBody>
                    <a:bodyPr/>
                    <a:lstStyle/>
                    <a:p>
                      <a:pPr marL="285750" indent="-285750">
                        <a:buFont typeface="Arial" panose="020B0604020202020204" pitchFamily="34" charset="0"/>
                        <a:buChar char="•"/>
                      </a:pPr>
                      <a:r>
                        <a:rPr lang="en-US" sz="1800" b="1" dirty="0"/>
                        <a:t>Possible PNA + COPD + SOB on exertion</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CXR </a:t>
                      </a:r>
                      <a:r>
                        <a:rPr lang="en-US" sz="1800" dirty="0"/>
                        <a:t>(3/12) – confirm PNA</a:t>
                      </a:r>
                    </a:p>
                    <a:p>
                      <a:pPr marL="742950" lvl="1" indent="-285750">
                        <a:buFont typeface="Arial" panose="020B0604020202020204" pitchFamily="34" charset="0"/>
                        <a:buChar char="•"/>
                      </a:pPr>
                      <a:r>
                        <a:rPr lang="en-US" sz="1800" dirty="0"/>
                        <a:t>c/s Pulmonary (3/12)</a:t>
                      </a:r>
                    </a:p>
                    <a:p>
                      <a:pPr marL="1200150" lvl="2" indent="-285750">
                        <a:buFont typeface="Arial" panose="020B0604020202020204" pitchFamily="34" charset="0"/>
                        <a:buChar char="•"/>
                      </a:pPr>
                      <a:r>
                        <a:rPr lang="en-US" sz="1800" dirty="0" err="1"/>
                        <a:t>abx</a:t>
                      </a:r>
                      <a:r>
                        <a:rPr lang="en-US" sz="1800" dirty="0"/>
                        <a:t>; start respiratory treatments 3/12</a:t>
                      </a:r>
                    </a:p>
                    <a:p>
                      <a:pPr marL="285750" lvl="0" indent="-285750">
                        <a:buFont typeface="Arial" panose="020B0604020202020204" pitchFamily="34" charset="0"/>
                        <a:buChar char="•"/>
                      </a:pPr>
                      <a:r>
                        <a:rPr lang="en-US" sz="1800" b="1" dirty="0"/>
                        <a:t>Chronic Constipation</a:t>
                      </a:r>
                    </a:p>
                    <a:p>
                      <a:pPr marL="742950" lvl="1" indent="-285750">
                        <a:buFont typeface="Arial" panose="020B0604020202020204" pitchFamily="34" charset="0"/>
                        <a:buChar char="•"/>
                      </a:pPr>
                      <a:r>
                        <a:rPr lang="en-US" sz="1800" b="0" dirty="0"/>
                        <a:t>Bowel Regimen</a:t>
                      </a:r>
                    </a:p>
                    <a:p>
                      <a:pPr marL="742950" lvl="1" indent="-285750">
                        <a:buFont typeface="Arial" panose="020B0604020202020204" pitchFamily="34" charset="0"/>
                        <a:buChar char="•"/>
                      </a:pPr>
                      <a:r>
                        <a:rPr lang="en-US" sz="1800" b="0" dirty="0"/>
                        <a:t>Procedure – clean out bowel (3/14)</a:t>
                      </a:r>
                    </a:p>
                    <a:p>
                      <a:pPr marL="285750" lvl="0" indent="-285750">
                        <a:spcAft>
                          <a:spcPts val="600"/>
                        </a:spcAft>
                        <a:buFont typeface="Arial" panose="020B0604020202020204" pitchFamily="34" charset="0"/>
                        <a:buChar char="•"/>
                      </a:pPr>
                      <a:r>
                        <a:rPr lang="en-US" sz="1800" b="1" dirty="0"/>
                        <a:t>Poor Appetite</a:t>
                      </a:r>
                    </a:p>
                    <a:p>
                      <a:pPr marL="742950" lvl="1" indent="-285750">
                        <a:spcAft>
                          <a:spcPts val="600"/>
                        </a:spcAft>
                        <a:buFont typeface="Arial" panose="020B0604020202020204" pitchFamily="34" charset="0"/>
                        <a:buChar char="•"/>
                      </a:pPr>
                      <a:r>
                        <a:rPr lang="en-US" sz="1800" b="0" dirty="0" err="1"/>
                        <a:t>Megace</a:t>
                      </a:r>
                      <a:endParaRPr lang="en-US" sz="1800" b="0" dirty="0"/>
                    </a:p>
                    <a:p>
                      <a:pPr marL="285750" lvl="0" indent="-285750">
                        <a:spcAft>
                          <a:spcPts val="600"/>
                        </a:spcAft>
                        <a:buFont typeface="Arial" panose="020B0604020202020204" pitchFamily="34" charset="0"/>
                        <a:buChar char="•"/>
                      </a:pPr>
                      <a:r>
                        <a:rPr lang="en-US" sz="1800" b="1" dirty="0"/>
                        <a:t>NSCLC</a:t>
                      </a:r>
                    </a:p>
                    <a:p>
                      <a:pPr marL="742950" lvl="1" indent="-285750">
                        <a:spcAft>
                          <a:spcPts val="600"/>
                        </a:spcAft>
                        <a:buFont typeface="Arial" panose="020B0604020202020204" pitchFamily="34" charset="0"/>
                        <a:buChar char="•"/>
                      </a:pPr>
                      <a:r>
                        <a:rPr lang="en-US" sz="1800" b="0" dirty="0"/>
                        <a:t>Radiology/Oncology following</a:t>
                      </a:r>
                    </a:p>
                    <a:p>
                      <a:pPr marL="742950" marR="0" lvl="1"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800" b="0" dirty="0"/>
                        <a:t>continue chemo treatment during LOS</a:t>
                      </a:r>
                    </a:p>
                  </a:txBody>
                  <a:tcPr/>
                </a:tc>
                <a:extLst>
                  <a:ext uri="{0D108BD9-81ED-4DB2-BD59-A6C34878D82A}">
                    <a16:rowId xmlns:a16="http://schemas.microsoft.com/office/drawing/2014/main" val="3620137267"/>
                  </a:ext>
                </a:extLst>
              </a:tr>
            </a:tbl>
          </a:graphicData>
        </a:graphic>
      </p:graphicFrame>
    </p:spTree>
    <p:extLst>
      <p:ext uri="{BB962C8B-B14F-4D97-AF65-F5344CB8AC3E}">
        <p14:creationId xmlns:p14="http://schemas.microsoft.com/office/powerpoint/2010/main" val="359152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1AB94-75BE-4614-84A2-D3B2436D667D}"/>
              </a:ext>
            </a:extLst>
          </p:cNvPr>
          <p:cNvSpPr>
            <a:spLocks noGrp="1"/>
          </p:cNvSpPr>
          <p:nvPr>
            <p:ph type="title"/>
          </p:nvPr>
        </p:nvSpPr>
        <p:spPr>
          <a:xfrm>
            <a:off x="677334" y="609600"/>
            <a:ext cx="9138470" cy="874426"/>
          </a:xfrm>
        </p:spPr>
        <p:txBody>
          <a:bodyPr>
            <a:normAutofit/>
          </a:bodyPr>
          <a:lstStyle/>
          <a:p>
            <a:pPr algn="ctr"/>
            <a:r>
              <a:rPr lang="en-US" sz="4800" dirty="0">
                <a:solidFill>
                  <a:srgbClr val="0070C0"/>
                </a:solidFill>
              </a:rPr>
              <a:t>Nutrition Timeline</a:t>
            </a:r>
            <a:endParaRPr lang="en-US" sz="1800" dirty="0"/>
          </a:p>
        </p:txBody>
      </p:sp>
      <p:graphicFrame>
        <p:nvGraphicFramePr>
          <p:cNvPr id="3" name="Diagram 2">
            <a:extLst>
              <a:ext uri="{FF2B5EF4-FFF2-40B4-BE49-F238E27FC236}">
                <a16:creationId xmlns:a16="http://schemas.microsoft.com/office/drawing/2014/main" id="{0A6F258F-1902-46DC-85B5-5CDB2556CCD6}"/>
              </a:ext>
            </a:extLst>
          </p:cNvPr>
          <p:cNvGraphicFramePr/>
          <p:nvPr>
            <p:extLst>
              <p:ext uri="{D42A27DB-BD31-4B8C-83A1-F6EECF244321}">
                <p14:modId xmlns:p14="http://schemas.microsoft.com/office/powerpoint/2010/main" val="1189240174"/>
              </p:ext>
            </p:extLst>
          </p:nvPr>
        </p:nvGraphicFramePr>
        <p:xfrm>
          <a:off x="1646990" y="2059570"/>
          <a:ext cx="6835274" cy="43215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2973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1AB94-75BE-4614-84A2-D3B2436D667D}"/>
              </a:ext>
            </a:extLst>
          </p:cNvPr>
          <p:cNvSpPr>
            <a:spLocks noGrp="1"/>
          </p:cNvSpPr>
          <p:nvPr>
            <p:ph type="title"/>
          </p:nvPr>
        </p:nvSpPr>
        <p:spPr>
          <a:xfrm>
            <a:off x="677334" y="609600"/>
            <a:ext cx="9138470" cy="949377"/>
          </a:xfrm>
        </p:spPr>
        <p:txBody>
          <a:bodyPr>
            <a:normAutofit/>
          </a:bodyPr>
          <a:lstStyle/>
          <a:p>
            <a:r>
              <a:rPr lang="en-US" sz="2500" dirty="0">
                <a:solidFill>
                  <a:srgbClr val="0070C0"/>
                </a:solidFill>
              </a:rPr>
              <a:t>Nutrition Care Process: Initial Nutrition Assessment</a:t>
            </a:r>
            <a:br>
              <a:rPr lang="en-US" sz="4800" dirty="0">
                <a:solidFill>
                  <a:srgbClr val="0070C0"/>
                </a:solidFill>
              </a:rPr>
            </a:br>
            <a:r>
              <a:rPr lang="en-US" sz="1800" dirty="0">
                <a:solidFill>
                  <a:srgbClr val="0070C0"/>
                </a:solidFill>
              </a:rPr>
              <a:t>March 13, 2019</a:t>
            </a:r>
            <a:endParaRPr lang="en-US" sz="1800" dirty="0"/>
          </a:p>
        </p:txBody>
      </p:sp>
      <p:graphicFrame>
        <p:nvGraphicFramePr>
          <p:cNvPr id="5" name="Table 4">
            <a:extLst>
              <a:ext uri="{FF2B5EF4-FFF2-40B4-BE49-F238E27FC236}">
                <a16:creationId xmlns:a16="http://schemas.microsoft.com/office/drawing/2014/main" id="{70D0A427-F6E4-44E9-988A-12C474A5A092}"/>
              </a:ext>
            </a:extLst>
          </p:cNvPr>
          <p:cNvGraphicFramePr>
            <a:graphicFrameLocks noGrp="1"/>
          </p:cNvGraphicFramePr>
          <p:nvPr>
            <p:extLst>
              <p:ext uri="{D42A27DB-BD31-4B8C-83A1-F6EECF244321}">
                <p14:modId xmlns:p14="http://schemas.microsoft.com/office/powerpoint/2010/main" val="3116467931"/>
              </p:ext>
            </p:extLst>
          </p:nvPr>
        </p:nvGraphicFramePr>
        <p:xfrm>
          <a:off x="1707849" y="1855656"/>
          <a:ext cx="6391123" cy="4215359"/>
        </p:xfrm>
        <a:graphic>
          <a:graphicData uri="http://schemas.openxmlformats.org/drawingml/2006/table">
            <a:tbl>
              <a:tblPr firstRow="1" bandRow="1">
                <a:tableStyleId>{5C22544A-7EE6-4342-B048-85BDC9FD1C3A}</a:tableStyleId>
              </a:tblPr>
              <a:tblGrid>
                <a:gridCol w="6391123">
                  <a:extLst>
                    <a:ext uri="{9D8B030D-6E8A-4147-A177-3AD203B41FA5}">
                      <a16:colId xmlns:a16="http://schemas.microsoft.com/office/drawing/2014/main" val="2106017913"/>
                    </a:ext>
                  </a:extLst>
                </a:gridCol>
              </a:tblGrid>
              <a:tr h="519559">
                <a:tc>
                  <a:txBody>
                    <a:bodyPr/>
                    <a:lstStyle/>
                    <a:p>
                      <a:pPr algn="ctr"/>
                      <a:r>
                        <a:rPr lang="en-US" sz="2000" dirty="0">
                          <a:solidFill>
                            <a:schemeClr val="tx1"/>
                          </a:solidFill>
                        </a:rPr>
                        <a:t>Anthropometrics</a:t>
                      </a:r>
                    </a:p>
                  </a:txBody>
                  <a:tcPr anchor="ctr"/>
                </a:tc>
                <a:extLst>
                  <a:ext uri="{0D108BD9-81ED-4DB2-BD59-A6C34878D82A}">
                    <a16:rowId xmlns:a16="http://schemas.microsoft.com/office/drawing/2014/main" val="1612132028"/>
                  </a:ext>
                </a:extLst>
              </a:tr>
              <a:tr h="3695800">
                <a:tc>
                  <a:txBody>
                    <a:bodyPr/>
                    <a:lstStyle/>
                    <a:p>
                      <a:pPr marL="285750" lvl="0" indent="-285750">
                        <a:spcAft>
                          <a:spcPts val="600"/>
                        </a:spcAft>
                        <a:buFont typeface="Arial" panose="020B0604020202020204" pitchFamily="34" charset="0"/>
                        <a:buChar char="•"/>
                      </a:pPr>
                      <a:r>
                        <a:rPr lang="en-US" b="1" dirty="0" err="1"/>
                        <a:t>Ht</a:t>
                      </a:r>
                      <a:r>
                        <a:rPr lang="en-US" b="1" dirty="0"/>
                        <a:t>: </a:t>
                      </a:r>
                      <a:r>
                        <a:rPr lang="en-US" b="0" dirty="0"/>
                        <a:t>64”</a:t>
                      </a:r>
                    </a:p>
                    <a:p>
                      <a:pPr marL="285750" lvl="0" indent="-285750">
                        <a:spcAft>
                          <a:spcPts val="600"/>
                        </a:spcAft>
                        <a:buFont typeface="Arial" panose="020B0604020202020204" pitchFamily="34" charset="0"/>
                        <a:buChar char="•"/>
                      </a:pPr>
                      <a:r>
                        <a:rPr lang="en-US" b="1" dirty="0"/>
                        <a:t>CBW: </a:t>
                      </a:r>
                      <a:r>
                        <a:rPr lang="en-US" b="0" dirty="0"/>
                        <a:t>176#</a:t>
                      </a:r>
                    </a:p>
                    <a:p>
                      <a:pPr marL="285750" lvl="0" indent="-285750">
                        <a:spcAft>
                          <a:spcPts val="600"/>
                        </a:spcAft>
                        <a:buFont typeface="Arial" panose="020B0604020202020204" pitchFamily="34" charset="0"/>
                        <a:buChar char="•"/>
                      </a:pPr>
                      <a:r>
                        <a:rPr lang="en-US" b="1" dirty="0"/>
                        <a:t>UBW: </a:t>
                      </a:r>
                      <a:r>
                        <a:rPr lang="en-US" b="0" dirty="0"/>
                        <a:t>186#  (beginning of January 2019)</a:t>
                      </a:r>
                    </a:p>
                    <a:p>
                      <a:pPr marL="742950" lvl="1" indent="-285750">
                        <a:spcAft>
                          <a:spcPts val="600"/>
                        </a:spcAft>
                        <a:buFont typeface="Arial" panose="020B0604020202020204" pitchFamily="34" charset="0"/>
                        <a:buChar char="•"/>
                      </a:pPr>
                      <a:r>
                        <a:rPr lang="en-US" b="0" dirty="0"/>
                        <a:t>Unintentional 5.3% (10#) </a:t>
                      </a:r>
                      <a:r>
                        <a:rPr lang="en-US" b="0" dirty="0" err="1"/>
                        <a:t>wt</a:t>
                      </a:r>
                      <a:r>
                        <a:rPr lang="en-US" b="0" dirty="0"/>
                        <a:t> loss over 2.5 months </a:t>
                      </a:r>
                    </a:p>
                    <a:p>
                      <a:pPr marL="742950" lvl="1" indent="-285750">
                        <a:spcAft>
                          <a:spcPts val="600"/>
                        </a:spcAft>
                        <a:buFont typeface="Arial" panose="020B0604020202020204" pitchFamily="34" charset="0"/>
                        <a:buChar char="•"/>
                      </a:pPr>
                      <a:r>
                        <a:rPr lang="en-US" b="0" dirty="0"/>
                        <a:t>Poor appetite</a:t>
                      </a:r>
                    </a:p>
                    <a:p>
                      <a:pPr marL="742950" lvl="1" indent="-285750">
                        <a:spcAft>
                          <a:spcPts val="600"/>
                        </a:spcAft>
                        <a:buFont typeface="Arial" panose="020B0604020202020204" pitchFamily="34" charset="0"/>
                        <a:buChar char="•"/>
                      </a:pPr>
                      <a:r>
                        <a:rPr lang="en-US" b="0" dirty="0"/>
                        <a:t>Chronic constipation</a:t>
                      </a:r>
                    </a:p>
                    <a:p>
                      <a:pPr marL="742950" lvl="1" indent="-285750">
                        <a:spcAft>
                          <a:spcPts val="600"/>
                        </a:spcAft>
                        <a:buFont typeface="Arial" panose="020B0604020202020204" pitchFamily="34" charset="0"/>
                        <a:buChar char="•"/>
                      </a:pPr>
                      <a:r>
                        <a:rPr lang="en-US" b="0" dirty="0"/>
                        <a:t>Patient wants to maintain current weight</a:t>
                      </a:r>
                    </a:p>
                    <a:p>
                      <a:pPr marL="285750" lvl="0" indent="-285750">
                        <a:spcAft>
                          <a:spcPts val="600"/>
                        </a:spcAft>
                        <a:buFont typeface="Arial" panose="020B0604020202020204" pitchFamily="34" charset="0"/>
                        <a:buChar char="•"/>
                      </a:pPr>
                      <a:r>
                        <a:rPr lang="en-US" b="1" dirty="0"/>
                        <a:t>IBW: </a:t>
                      </a:r>
                      <a:r>
                        <a:rPr lang="en-US" b="0" dirty="0"/>
                        <a:t>120# (146% of IBW)</a:t>
                      </a:r>
                    </a:p>
                    <a:p>
                      <a:pPr marL="285750" lvl="0" indent="-285750">
                        <a:spcAft>
                          <a:spcPts val="600"/>
                        </a:spcAft>
                        <a:buFont typeface="Arial" panose="020B0604020202020204" pitchFamily="34" charset="0"/>
                        <a:buChar char="•"/>
                      </a:pPr>
                      <a:r>
                        <a:rPr lang="en-US" b="1" dirty="0"/>
                        <a:t>BMI: </a:t>
                      </a:r>
                      <a:r>
                        <a:rPr lang="en-US" b="0" dirty="0"/>
                        <a:t>30.3 kg/m2 (Obesity Grade I)</a:t>
                      </a:r>
                    </a:p>
                    <a:p>
                      <a:endParaRPr lang="en-US" dirty="0"/>
                    </a:p>
                  </a:txBody>
                  <a:tcPr/>
                </a:tc>
                <a:extLst>
                  <a:ext uri="{0D108BD9-81ED-4DB2-BD59-A6C34878D82A}">
                    <a16:rowId xmlns:a16="http://schemas.microsoft.com/office/drawing/2014/main" val="3620137267"/>
                  </a:ext>
                </a:extLst>
              </a:tr>
            </a:tbl>
          </a:graphicData>
        </a:graphic>
      </p:graphicFrame>
    </p:spTree>
    <p:extLst>
      <p:ext uri="{BB962C8B-B14F-4D97-AF65-F5344CB8AC3E}">
        <p14:creationId xmlns:p14="http://schemas.microsoft.com/office/powerpoint/2010/main" val="3578750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626F987E-F97E-48EC-9DC9-207A725EEBAF}"/>
              </a:ext>
            </a:extLst>
          </p:cNvPr>
          <p:cNvGraphicFramePr>
            <a:graphicFrameLocks noGrp="1"/>
          </p:cNvGraphicFramePr>
          <p:nvPr>
            <p:extLst>
              <p:ext uri="{D42A27DB-BD31-4B8C-83A1-F6EECF244321}">
                <p14:modId xmlns:p14="http://schemas.microsoft.com/office/powerpoint/2010/main" val="3940001870"/>
              </p:ext>
            </p:extLst>
          </p:nvPr>
        </p:nvGraphicFramePr>
        <p:xfrm>
          <a:off x="387041" y="508908"/>
          <a:ext cx="11065444" cy="5828815"/>
        </p:xfrm>
        <a:graphic>
          <a:graphicData uri="http://schemas.openxmlformats.org/drawingml/2006/table">
            <a:tbl>
              <a:tblPr firstRow="1" bandRow="1">
                <a:tableStyleId>{5C22544A-7EE6-4342-B048-85BDC9FD1C3A}</a:tableStyleId>
              </a:tblPr>
              <a:tblGrid>
                <a:gridCol w="5532722">
                  <a:extLst>
                    <a:ext uri="{9D8B030D-6E8A-4147-A177-3AD203B41FA5}">
                      <a16:colId xmlns:a16="http://schemas.microsoft.com/office/drawing/2014/main" val="2084026789"/>
                    </a:ext>
                  </a:extLst>
                </a:gridCol>
                <a:gridCol w="5532722">
                  <a:extLst>
                    <a:ext uri="{9D8B030D-6E8A-4147-A177-3AD203B41FA5}">
                      <a16:colId xmlns:a16="http://schemas.microsoft.com/office/drawing/2014/main" val="1150816248"/>
                    </a:ext>
                  </a:extLst>
                </a:gridCol>
              </a:tblGrid>
              <a:tr h="602519">
                <a:tc gridSpan="2">
                  <a:txBody>
                    <a:bodyPr/>
                    <a:lstStyle/>
                    <a:p>
                      <a:r>
                        <a:rPr lang="en-US" sz="2000" dirty="0">
                          <a:solidFill>
                            <a:schemeClr val="tx1"/>
                          </a:solidFill>
                        </a:rPr>
                        <a:t>Nutrition Care Process: Initial Nutrition Assessment</a:t>
                      </a:r>
                      <a:br>
                        <a:rPr lang="en-US" sz="3600" dirty="0">
                          <a:solidFill>
                            <a:schemeClr val="tx1"/>
                          </a:solidFill>
                        </a:rPr>
                      </a:br>
                      <a:r>
                        <a:rPr lang="en-US" sz="1800" dirty="0">
                          <a:solidFill>
                            <a:schemeClr val="tx1"/>
                          </a:solidFill>
                        </a:rPr>
                        <a:t>March 13, 2019</a:t>
                      </a:r>
                    </a:p>
                  </a:txBody>
                  <a:tcPr/>
                </a:tc>
                <a:tc hMerge="1">
                  <a:txBody>
                    <a:bodyPr/>
                    <a:lstStyle/>
                    <a:p>
                      <a:endParaRPr lang="en-US" dirty="0"/>
                    </a:p>
                  </a:txBody>
                  <a:tcPr/>
                </a:tc>
                <a:extLst>
                  <a:ext uri="{0D108BD9-81ED-4DB2-BD59-A6C34878D82A}">
                    <a16:rowId xmlns:a16="http://schemas.microsoft.com/office/drawing/2014/main" val="796633210"/>
                  </a:ext>
                </a:extLst>
              </a:tr>
              <a:tr h="2122232">
                <a:tc>
                  <a:txBody>
                    <a:bodyPr/>
                    <a:lstStyle/>
                    <a:p>
                      <a:r>
                        <a:rPr lang="en-US" sz="1700" b="1" dirty="0"/>
                        <a:t>Diet Hx:</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Regular Diet + Juicing and Boost Supplements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Poor Appetite; PO &lt;50% of normal meal intake</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Fluid Intake PTA: &lt;60 oz/day</a:t>
                      </a:r>
                    </a:p>
                    <a:p>
                      <a:pPr marL="285750" lvl="0" indent="-285750">
                        <a:spcAft>
                          <a:spcPts val="600"/>
                        </a:spcAft>
                        <a:buFont typeface="Arial" panose="020B0604020202020204" pitchFamily="34" charset="0"/>
                        <a:buChar char="•"/>
                      </a:pPr>
                      <a:r>
                        <a:rPr lang="en-US" sz="1700" b="0" dirty="0"/>
                        <a:t>Allergies: NKFA</a:t>
                      </a:r>
                    </a:p>
                  </a:txBody>
                  <a:tcPr/>
                </a:tc>
                <a:tc>
                  <a:txBody>
                    <a:bodyPr/>
                    <a:lstStyle/>
                    <a:p>
                      <a:r>
                        <a:rPr lang="en-US" sz="1700" b="1" dirty="0"/>
                        <a:t>Estimated Nutrition Needs: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Energy:  1559-1949 kcal/day    (MSJ x 1.2-1.5)</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Protein:  55-65 g/day/protein  (1.0-1.2 g/kg IBW)</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Fluid:     1559-1949 mL/day    (1mL/kcal)</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700" b="0" dirty="0"/>
                    </a:p>
                  </a:txBody>
                  <a:tcPr/>
                </a:tc>
                <a:extLst>
                  <a:ext uri="{0D108BD9-81ED-4DB2-BD59-A6C34878D82A}">
                    <a16:rowId xmlns:a16="http://schemas.microsoft.com/office/drawing/2014/main" val="455440304"/>
                  </a:ext>
                </a:extLst>
              </a:tr>
              <a:tr h="2167343">
                <a:tc>
                  <a:txBody>
                    <a:bodyPr/>
                    <a:lstStyle/>
                    <a:p>
                      <a:r>
                        <a:rPr lang="en-US" sz="1700" b="1" dirty="0"/>
                        <a:t>Current Diet:</a:t>
                      </a:r>
                    </a:p>
                    <a:p>
                      <a:pPr marL="285750" lvl="0" indent="-285750">
                        <a:spcAft>
                          <a:spcPts val="600"/>
                        </a:spcAft>
                        <a:buFont typeface="Arial" panose="020B0604020202020204" pitchFamily="34" charset="0"/>
                        <a:buChar char="•"/>
                      </a:pPr>
                      <a:r>
                        <a:rPr lang="en-US" sz="1700" b="0" dirty="0"/>
                        <a:t>Regular Diet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Supplements: Ensure </a:t>
                      </a:r>
                      <a:r>
                        <a:rPr lang="en-US" sz="1700" b="0" dirty="0" err="1"/>
                        <a:t>Enlive</a:t>
                      </a:r>
                      <a:r>
                        <a:rPr lang="en-US" sz="1700" b="0" dirty="0"/>
                        <a:t>, BID (700 kcal, 40g pro)</a:t>
                      </a:r>
                    </a:p>
                    <a:p>
                      <a:pPr marL="285750" lvl="0" indent="-285750">
                        <a:spcAft>
                          <a:spcPts val="600"/>
                        </a:spcAft>
                        <a:buFont typeface="Arial" panose="020B0604020202020204" pitchFamily="34" charset="0"/>
                        <a:buChar char="•"/>
                      </a:pPr>
                      <a:r>
                        <a:rPr lang="en-US" sz="1700" b="0" dirty="0"/>
                        <a:t>Improving appetite per </a:t>
                      </a:r>
                      <a:r>
                        <a:rPr lang="en-US" sz="1700" b="0" dirty="0" err="1"/>
                        <a:t>pt</a:t>
                      </a:r>
                      <a:r>
                        <a:rPr lang="en-US" sz="1700" b="0" dirty="0"/>
                        <a:t> but &lt; 50% meals + 75% ONS </a:t>
                      </a:r>
                    </a:p>
                  </a:txBody>
                  <a:tcPr/>
                </a:tc>
                <a:tc>
                  <a:txBody>
                    <a:bodyPr/>
                    <a:lstStyle/>
                    <a:p>
                      <a:r>
                        <a:rPr lang="en-US" sz="1700" b="1" dirty="0"/>
                        <a:t>Labs: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t>K 3.5 (low)</a:t>
                      </a:r>
                    </a:p>
                    <a:p>
                      <a:endParaRPr lang="en-US" sz="1700" dirty="0"/>
                    </a:p>
                    <a:p>
                      <a:r>
                        <a:rPr lang="en-US" sz="1700" b="1" dirty="0"/>
                        <a:t>Medications:</a:t>
                      </a:r>
                    </a:p>
                    <a:p>
                      <a:pPr marL="285750" lvl="0" indent="-285750">
                        <a:spcAft>
                          <a:spcPts val="600"/>
                        </a:spcAft>
                        <a:buFont typeface="Arial" panose="020B0604020202020204" pitchFamily="34" charset="0"/>
                        <a:buChar char="•"/>
                      </a:pPr>
                      <a:r>
                        <a:rPr lang="en-US" sz="1700" b="0" dirty="0" err="1"/>
                        <a:t>Megace</a:t>
                      </a:r>
                      <a:r>
                        <a:rPr lang="en-US" sz="1700" b="0" dirty="0"/>
                        <a:t>, Protonix, Senokot S, </a:t>
                      </a:r>
                      <a:r>
                        <a:rPr lang="en-US" sz="1700" b="0" dirty="0" err="1"/>
                        <a:t>abx</a:t>
                      </a:r>
                      <a:r>
                        <a:rPr lang="en-US" sz="1700" b="0" dirty="0"/>
                        <a:t>, Phosphorus, NS@75mL/</a:t>
                      </a:r>
                      <a:r>
                        <a:rPr lang="en-US" sz="1700" b="0" dirty="0" err="1"/>
                        <a:t>hr</a:t>
                      </a:r>
                      <a:endParaRPr lang="en-US" sz="1700" b="0" dirty="0"/>
                    </a:p>
                    <a:p>
                      <a:pPr marL="285750" lvl="0" indent="-285750">
                        <a:spcAft>
                          <a:spcPts val="600"/>
                        </a:spcAft>
                        <a:buFont typeface="Arial" panose="020B0604020202020204" pitchFamily="34" charset="0"/>
                        <a:buChar char="•"/>
                      </a:pPr>
                      <a:r>
                        <a:rPr lang="en-US" sz="1700" b="0" dirty="0"/>
                        <a:t>PRN: </a:t>
                      </a:r>
                      <a:r>
                        <a:rPr lang="en-US" sz="1700" b="0" dirty="0" err="1"/>
                        <a:t>Cephulac</a:t>
                      </a:r>
                      <a:r>
                        <a:rPr lang="en-US" sz="1700" b="0" dirty="0"/>
                        <a:t>, Imodium, Zofran</a:t>
                      </a:r>
                    </a:p>
                  </a:txBody>
                  <a:tcPr/>
                </a:tc>
                <a:extLst>
                  <a:ext uri="{0D108BD9-81ED-4DB2-BD59-A6C34878D82A}">
                    <a16:rowId xmlns:a16="http://schemas.microsoft.com/office/drawing/2014/main" val="3990175949"/>
                  </a:ext>
                </a:extLst>
              </a:tr>
              <a:tr h="682171">
                <a:tc gridSpan="2">
                  <a:txBody>
                    <a:bodyPr/>
                    <a:lstStyle/>
                    <a:p>
                      <a:r>
                        <a:rPr lang="en-US" sz="1700" b="1" dirty="0"/>
                        <a:t>Physical Findings/Interview:</a:t>
                      </a:r>
                    </a:p>
                    <a:p>
                      <a:pPr marL="285750" indent="-285750">
                        <a:buFont typeface="Arial" panose="020B0604020202020204" pitchFamily="34" charset="0"/>
                        <a:buChar char="•"/>
                      </a:pPr>
                      <a:r>
                        <a:rPr lang="en-US" sz="1700" b="0" dirty="0"/>
                        <a:t>Appears well nourished; no physical evidence of protein calorie malnutrition per ASPEN guidelines.</a:t>
                      </a:r>
                    </a:p>
                    <a:p>
                      <a:pPr marL="285750" indent="-285750">
                        <a:buFont typeface="Arial" panose="020B0604020202020204" pitchFamily="34" charset="0"/>
                        <a:buChar char="•"/>
                      </a:pPr>
                      <a:r>
                        <a:rPr lang="en-US" sz="1700" b="0" dirty="0"/>
                        <a:t>c/o constipation (x5 days; on bowel regimen)</a:t>
                      </a:r>
                      <a:endParaRPr lang="en-US" sz="1700" dirty="0"/>
                    </a:p>
                  </a:txBody>
                  <a:tcPr/>
                </a:tc>
                <a:tc hMerge="1">
                  <a:txBody>
                    <a:bodyPr/>
                    <a:lstStyle/>
                    <a:p>
                      <a:endParaRPr lang="en-US" b="0" dirty="0"/>
                    </a:p>
                  </a:txBody>
                  <a:tcPr/>
                </a:tc>
                <a:extLst>
                  <a:ext uri="{0D108BD9-81ED-4DB2-BD59-A6C34878D82A}">
                    <a16:rowId xmlns:a16="http://schemas.microsoft.com/office/drawing/2014/main" val="4048196025"/>
                  </a:ext>
                </a:extLst>
              </a:tr>
            </a:tbl>
          </a:graphicData>
        </a:graphic>
      </p:graphicFrame>
    </p:spTree>
    <p:extLst>
      <p:ext uri="{BB962C8B-B14F-4D97-AF65-F5344CB8AC3E}">
        <p14:creationId xmlns:p14="http://schemas.microsoft.com/office/powerpoint/2010/main" val="4178636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626F987E-F97E-48EC-9DC9-207A725EEBAF}"/>
              </a:ext>
            </a:extLst>
          </p:cNvPr>
          <p:cNvGraphicFramePr>
            <a:graphicFrameLocks noGrp="1"/>
          </p:cNvGraphicFramePr>
          <p:nvPr>
            <p:extLst>
              <p:ext uri="{D42A27DB-BD31-4B8C-83A1-F6EECF244321}">
                <p14:modId xmlns:p14="http://schemas.microsoft.com/office/powerpoint/2010/main" val="3705655066"/>
              </p:ext>
            </p:extLst>
          </p:nvPr>
        </p:nvGraphicFramePr>
        <p:xfrm>
          <a:off x="735387" y="602164"/>
          <a:ext cx="10193868" cy="5707485"/>
        </p:xfrm>
        <a:graphic>
          <a:graphicData uri="http://schemas.openxmlformats.org/drawingml/2006/table">
            <a:tbl>
              <a:tblPr firstRow="1" bandRow="1">
                <a:tableStyleId>{5C22544A-7EE6-4342-B048-85BDC9FD1C3A}</a:tableStyleId>
              </a:tblPr>
              <a:tblGrid>
                <a:gridCol w="5096934">
                  <a:extLst>
                    <a:ext uri="{9D8B030D-6E8A-4147-A177-3AD203B41FA5}">
                      <a16:colId xmlns:a16="http://schemas.microsoft.com/office/drawing/2014/main" val="2084026789"/>
                    </a:ext>
                  </a:extLst>
                </a:gridCol>
                <a:gridCol w="5096934">
                  <a:extLst>
                    <a:ext uri="{9D8B030D-6E8A-4147-A177-3AD203B41FA5}">
                      <a16:colId xmlns:a16="http://schemas.microsoft.com/office/drawing/2014/main" val="1150816248"/>
                    </a:ext>
                  </a:extLst>
                </a:gridCol>
              </a:tblGrid>
              <a:tr h="636692">
                <a:tc gridSpan="2">
                  <a:txBody>
                    <a:bodyPr/>
                    <a:lstStyle/>
                    <a:p>
                      <a:r>
                        <a:rPr lang="en-US" sz="2000" dirty="0">
                          <a:solidFill>
                            <a:schemeClr val="tx1"/>
                          </a:solidFill>
                        </a:rPr>
                        <a:t>Nutrition Care Process: Initial Nutrition Assessment</a:t>
                      </a:r>
                      <a:br>
                        <a:rPr lang="en-US" sz="3600" dirty="0">
                          <a:solidFill>
                            <a:schemeClr val="tx1"/>
                          </a:solidFill>
                        </a:rPr>
                      </a:br>
                      <a:r>
                        <a:rPr lang="en-US" sz="1800" dirty="0">
                          <a:solidFill>
                            <a:schemeClr val="tx1"/>
                          </a:solidFill>
                        </a:rPr>
                        <a:t>March 13, 2019</a:t>
                      </a:r>
                    </a:p>
                  </a:txBody>
                  <a:tcPr/>
                </a:tc>
                <a:tc hMerge="1">
                  <a:txBody>
                    <a:bodyPr/>
                    <a:lstStyle/>
                    <a:p>
                      <a:endParaRPr lang="en-US" dirty="0"/>
                    </a:p>
                  </a:txBody>
                  <a:tcPr/>
                </a:tc>
                <a:extLst>
                  <a:ext uri="{0D108BD9-81ED-4DB2-BD59-A6C34878D82A}">
                    <a16:rowId xmlns:a16="http://schemas.microsoft.com/office/drawing/2014/main" val="796633210"/>
                  </a:ext>
                </a:extLst>
              </a:tr>
              <a:tr h="2011367">
                <a:tc>
                  <a:txBody>
                    <a:bodyPr/>
                    <a:lstStyle/>
                    <a:p>
                      <a:r>
                        <a:rPr lang="en-US" sz="1700" b="1" dirty="0"/>
                        <a:t>Nutrition Diagnosis: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Unintended weight loss RT poor appetite                          AEB 9.8 </a:t>
                      </a:r>
                      <a:r>
                        <a:rPr lang="en-US" sz="1700" b="0" dirty="0" err="1"/>
                        <a:t>lb</a:t>
                      </a:r>
                      <a:r>
                        <a:rPr lang="en-US" sz="1700" b="0" dirty="0"/>
                        <a:t> (5.2%) </a:t>
                      </a:r>
                      <a:r>
                        <a:rPr lang="en-US" sz="1700" b="0" dirty="0" err="1"/>
                        <a:t>wt</a:t>
                      </a:r>
                      <a:r>
                        <a:rPr lang="en-US" sz="1700" b="0" dirty="0"/>
                        <a:t> loss over 2.5 months per </a:t>
                      </a:r>
                      <a:r>
                        <a:rPr lang="en-US" sz="1700" b="0" dirty="0" err="1"/>
                        <a:t>pt</a:t>
                      </a:r>
                      <a:r>
                        <a:rPr lang="en-US" sz="1700" b="0" dirty="0"/>
                        <a:t> report of UBW of 186 </a:t>
                      </a:r>
                      <a:r>
                        <a:rPr lang="en-US" sz="1700" b="0" dirty="0" err="1"/>
                        <a:t>lb</a:t>
                      </a:r>
                      <a:r>
                        <a:rPr lang="en-US" sz="1700" b="0" dirty="0"/>
                        <a:t>; &lt;50% PO intake while patient receiving chemotherapy</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700" b="0" dirty="0"/>
                    </a:p>
                  </a:txBody>
                  <a:tcPr/>
                </a:tc>
                <a:tc>
                  <a:txBody>
                    <a:bodyPr/>
                    <a:lstStyle/>
                    <a:p>
                      <a:r>
                        <a:rPr lang="en-US" sz="1700" b="1" dirty="0"/>
                        <a:t>Goals:</a:t>
                      </a:r>
                    </a:p>
                    <a:p>
                      <a:pPr marL="285750" lvl="0" indent="-285750">
                        <a:spcAft>
                          <a:spcPts val="600"/>
                        </a:spcAft>
                        <a:buFont typeface="Arial" panose="020B0604020202020204" pitchFamily="34" charset="0"/>
                        <a:buChar char="•"/>
                      </a:pPr>
                      <a:r>
                        <a:rPr lang="en-US" sz="1700" b="0" dirty="0"/>
                        <a:t>Pt will consume at least 2L of fluid per day during LOS </a:t>
                      </a:r>
                    </a:p>
                    <a:p>
                      <a:pPr marL="285750" lvl="0" indent="-285750">
                        <a:spcAft>
                          <a:spcPts val="600"/>
                        </a:spcAft>
                        <a:buFont typeface="Arial" panose="020B0604020202020204" pitchFamily="34" charset="0"/>
                        <a:buChar char="•"/>
                      </a:pPr>
                      <a:r>
                        <a:rPr lang="en-US" sz="1700" b="0" dirty="0"/>
                        <a:t>Pt will consume at least 75% of meals/ONS during LOS </a:t>
                      </a:r>
                    </a:p>
                    <a:p>
                      <a:pPr marL="285750" lvl="0" indent="-285750">
                        <a:spcAft>
                          <a:spcPts val="600"/>
                        </a:spcAft>
                        <a:buFont typeface="Arial" panose="020B0604020202020204" pitchFamily="34" charset="0"/>
                        <a:buChar char="•"/>
                      </a:pPr>
                      <a:r>
                        <a:rPr lang="en-US" sz="1700" b="0" dirty="0"/>
                        <a:t>Pt to maintain weight during LOS.</a:t>
                      </a:r>
                    </a:p>
                    <a:p>
                      <a:pPr marL="0" lvl="0" indent="0">
                        <a:spcAft>
                          <a:spcPts val="600"/>
                        </a:spcAft>
                        <a:buFont typeface="Arial" panose="020B0604020202020204" pitchFamily="34" charset="0"/>
                        <a:buNone/>
                      </a:pPr>
                      <a:endParaRPr lang="en-US" sz="1600" b="1" dirty="0"/>
                    </a:p>
                  </a:txBody>
                  <a:tcPr/>
                </a:tc>
                <a:extLst>
                  <a:ext uri="{0D108BD9-81ED-4DB2-BD59-A6C34878D82A}">
                    <a16:rowId xmlns:a16="http://schemas.microsoft.com/office/drawing/2014/main" val="455440304"/>
                  </a:ext>
                </a:extLst>
              </a:tr>
              <a:tr h="2918565">
                <a:tc>
                  <a:txBody>
                    <a:bodyPr/>
                    <a:lstStyle/>
                    <a:p>
                      <a:r>
                        <a:rPr lang="en-US" sz="1700" b="1" dirty="0"/>
                        <a:t>Nutrition Intervention:</a:t>
                      </a:r>
                    </a:p>
                    <a:p>
                      <a:pPr marL="285750" lvl="0" indent="-285750">
                        <a:spcAft>
                          <a:spcPts val="600"/>
                        </a:spcAft>
                        <a:buFont typeface="Arial" panose="020B0604020202020204" pitchFamily="34" charset="0"/>
                        <a:buChar char="•"/>
                      </a:pPr>
                      <a:r>
                        <a:rPr lang="en-US" sz="1700" b="0" dirty="0"/>
                        <a:t>Continue: Regular Diet + Ensure </a:t>
                      </a:r>
                      <a:r>
                        <a:rPr lang="en-US" sz="1700" b="0" dirty="0" err="1"/>
                        <a:t>Enlive</a:t>
                      </a:r>
                      <a:r>
                        <a:rPr lang="en-US" sz="1700" b="0" dirty="0"/>
                        <a:t>, BID</a:t>
                      </a:r>
                    </a:p>
                    <a:p>
                      <a:pPr marL="285750" lvl="0" indent="-285750">
                        <a:spcAft>
                          <a:spcPts val="600"/>
                        </a:spcAft>
                        <a:buFont typeface="Arial" panose="020B0604020202020204" pitchFamily="34" charset="0"/>
                        <a:buChar char="•"/>
                      </a:pPr>
                      <a:r>
                        <a:rPr lang="en-US" sz="1700" b="0" dirty="0"/>
                        <a:t>Hydration and Fiber education for healthy BMs (</a:t>
                      </a:r>
                      <a:r>
                        <a:rPr lang="en-US" sz="1700" b="0" dirty="0" err="1"/>
                        <a:t>pt</a:t>
                      </a:r>
                      <a:r>
                        <a:rPr lang="en-US" sz="1700" b="0" dirty="0"/>
                        <a:t> verbalized back)</a:t>
                      </a:r>
                    </a:p>
                    <a:p>
                      <a:pPr marL="285750" lvl="0" indent="-285750">
                        <a:spcAft>
                          <a:spcPts val="600"/>
                        </a:spcAft>
                        <a:buFont typeface="Arial" panose="020B0604020202020204" pitchFamily="34" charset="0"/>
                        <a:buChar char="•"/>
                      </a:pPr>
                      <a:r>
                        <a:rPr lang="en-US" sz="1700" b="0" dirty="0"/>
                        <a:t>High Calorie-High Protein Diet education for muscle mass/strength (</a:t>
                      </a:r>
                      <a:r>
                        <a:rPr lang="en-US" sz="1700" b="0" dirty="0" err="1"/>
                        <a:t>pt</a:t>
                      </a:r>
                      <a:r>
                        <a:rPr lang="en-US" sz="1700" b="0" dirty="0"/>
                        <a:t> verbalized back)</a:t>
                      </a:r>
                    </a:p>
                    <a:p>
                      <a:pPr marL="285750" lvl="0" indent="-285750">
                        <a:spcAft>
                          <a:spcPts val="600"/>
                        </a:spcAft>
                        <a:buFont typeface="Arial" panose="020B0604020202020204" pitchFamily="34" charset="0"/>
                        <a:buChar char="•"/>
                      </a:pPr>
                      <a:r>
                        <a:rPr lang="en-US" sz="1700" b="0" dirty="0"/>
                        <a:t>Recommend ordering food that is easy to eat, taking less work to eat; small meals + snacks; sit up to eat (for SOB/COPD)</a:t>
                      </a:r>
                    </a:p>
                  </a:txBody>
                  <a:tcPr/>
                </a:tc>
                <a:tc>
                  <a:txBody>
                    <a:bodyPr/>
                    <a:lstStyle/>
                    <a:p>
                      <a:r>
                        <a:rPr lang="en-US" sz="1700" b="1" dirty="0"/>
                        <a:t>Monitor/Evaluate:</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t>PO intake of meals/ONS, weight, labs/tests, POC,  diet questions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700" dirty="0"/>
                    </a:p>
                  </a:txBody>
                  <a:tcPr/>
                </a:tc>
                <a:extLst>
                  <a:ext uri="{0D108BD9-81ED-4DB2-BD59-A6C34878D82A}">
                    <a16:rowId xmlns:a16="http://schemas.microsoft.com/office/drawing/2014/main" val="3990175949"/>
                  </a:ext>
                </a:extLst>
              </a:tr>
            </a:tbl>
          </a:graphicData>
        </a:graphic>
      </p:graphicFrame>
    </p:spTree>
    <p:extLst>
      <p:ext uri="{BB962C8B-B14F-4D97-AF65-F5344CB8AC3E}">
        <p14:creationId xmlns:p14="http://schemas.microsoft.com/office/powerpoint/2010/main" val="397785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626F987E-F97E-48EC-9DC9-207A725EEBAF}"/>
              </a:ext>
            </a:extLst>
          </p:cNvPr>
          <p:cNvGraphicFramePr>
            <a:graphicFrameLocks noGrp="1"/>
          </p:cNvGraphicFramePr>
          <p:nvPr>
            <p:extLst>
              <p:ext uri="{D42A27DB-BD31-4B8C-83A1-F6EECF244321}">
                <p14:modId xmlns:p14="http://schemas.microsoft.com/office/powerpoint/2010/main" val="3326364833"/>
              </p:ext>
            </p:extLst>
          </p:nvPr>
        </p:nvGraphicFramePr>
        <p:xfrm>
          <a:off x="503158" y="639272"/>
          <a:ext cx="10847014" cy="5579455"/>
        </p:xfrm>
        <a:graphic>
          <a:graphicData uri="http://schemas.openxmlformats.org/drawingml/2006/table">
            <a:tbl>
              <a:tblPr firstRow="1" bandRow="1">
                <a:tableStyleId>{5C22544A-7EE6-4342-B048-85BDC9FD1C3A}</a:tableStyleId>
              </a:tblPr>
              <a:tblGrid>
                <a:gridCol w="5423507">
                  <a:extLst>
                    <a:ext uri="{9D8B030D-6E8A-4147-A177-3AD203B41FA5}">
                      <a16:colId xmlns:a16="http://schemas.microsoft.com/office/drawing/2014/main" val="2084026789"/>
                    </a:ext>
                  </a:extLst>
                </a:gridCol>
                <a:gridCol w="5423507">
                  <a:extLst>
                    <a:ext uri="{9D8B030D-6E8A-4147-A177-3AD203B41FA5}">
                      <a16:colId xmlns:a16="http://schemas.microsoft.com/office/drawing/2014/main" val="1150816248"/>
                    </a:ext>
                  </a:extLst>
                </a:gridCol>
              </a:tblGrid>
              <a:tr h="638740">
                <a:tc gridSpan="2">
                  <a:txBody>
                    <a:bodyPr/>
                    <a:lstStyle/>
                    <a:p>
                      <a:r>
                        <a:rPr lang="en-US" sz="2000" dirty="0">
                          <a:solidFill>
                            <a:schemeClr val="tx1"/>
                          </a:solidFill>
                        </a:rPr>
                        <a:t>Nutrition Care Process: Follow-Up, 2</a:t>
                      </a:r>
                      <a:r>
                        <a:rPr lang="en-US" sz="2000" baseline="30000" dirty="0">
                          <a:solidFill>
                            <a:schemeClr val="tx1"/>
                          </a:solidFill>
                        </a:rPr>
                        <a:t>nd</a:t>
                      </a:r>
                      <a:r>
                        <a:rPr lang="en-US" sz="2000" dirty="0">
                          <a:solidFill>
                            <a:schemeClr val="tx1"/>
                          </a:solidFill>
                        </a:rPr>
                        <a:t> Visit</a:t>
                      </a:r>
                      <a:br>
                        <a:rPr lang="en-US" sz="3600" dirty="0">
                          <a:solidFill>
                            <a:schemeClr val="tx1"/>
                          </a:solidFill>
                        </a:rPr>
                      </a:br>
                      <a:r>
                        <a:rPr lang="en-US" sz="1800" dirty="0">
                          <a:solidFill>
                            <a:schemeClr val="tx1"/>
                          </a:solidFill>
                        </a:rPr>
                        <a:t>March 15, 2019</a:t>
                      </a:r>
                    </a:p>
                  </a:txBody>
                  <a:tcPr/>
                </a:tc>
                <a:tc hMerge="1">
                  <a:txBody>
                    <a:bodyPr/>
                    <a:lstStyle/>
                    <a:p>
                      <a:endParaRPr lang="en-US" dirty="0"/>
                    </a:p>
                  </a:txBody>
                  <a:tcPr/>
                </a:tc>
                <a:extLst>
                  <a:ext uri="{0D108BD9-81ED-4DB2-BD59-A6C34878D82A}">
                    <a16:rowId xmlns:a16="http://schemas.microsoft.com/office/drawing/2014/main" val="796633210"/>
                  </a:ext>
                </a:extLst>
              </a:tr>
              <a:tr h="1538783">
                <a:tc rowSpan="2">
                  <a:txBody>
                    <a:bodyPr/>
                    <a:lstStyle/>
                    <a:p>
                      <a:r>
                        <a:rPr lang="en-US" sz="1700" b="1" dirty="0"/>
                        <a:t>Patient Update:</a:t>
                      </a:r>
                    </a:p>
                    <a:p>
                      <a:pPr marL="285750" lvl="0" indent="-285750">
                        <a:buFont typeface="Arial" panose="020B0604020202020204" pitchFamily="34" charset="0"/>
                        <a:buChar char="•"/>
                      </a:pPr>
                      <a:r>
                        <a:rPr lang="en-US" sz="1700" b="0" dirty="0"/>
                        <a:t>Bronchoscopy with Bronchial Wash </a:t>
                      </a:r>
                      <a:r>
                        <a:rPr lang="en-US" sz="1700" dirty="0"/>
                        <a:t>(3/14)</a:t>
                      </a:r>
                    </a:p>
                    <a:p>
                      <a:pPr marL="285750" lvl="0" indent="-285750">
                        <a:buFont typeface="Arial" panose="020B0604020202020204" pitchFamily="34" charset="0"/>
                        <a:buChar char="•"/>
                      </a:pPr>
                      <a:r>
                        <a:rPr lang="en-US" sz="1700" b="0" dirty="0"/>
                        <a:t>Chemo Treatment – </a:t>
                      </a:r>
                      <a:r>
                        <a:rPr lang="en-US" sz="1700" b="0" dirty="0" err="1"/>
                        <a:t>Neulasta</a:t>
                      </a:r>
                      <a:r>
                        <a:rPr lang="en-US" sz="1700" b="0" dirty="0"/>
                        <a:t> (3/14)</a:t>
                      </a:r>
                    </a:p>
                    <a:p>
                      <a:pPr marL="285750" lvl="0" indent="-285750">
                        <a:buFont typeface="Arial" panose="020B0604020202020204" pitchFamily="34" charset="0"/>
                        <a:buChar char="•"/>
                      </a:pPr>
                      <a:r>
                        <a:rPr lang="en-US" sz="1700" b="0" dirty="0"/>
                        <a:t>Procedure – clean out bowels (3/14)</a:t>
                      </a:r>
                    </a:p>
                    <a:p>
                      <a:pPr marL="285750" lvl="0" indent="-285750">
                        <a:buFont typeface="Arial" panose="020B0604020202020204" pitchFamily="34" charset="0"/>
                        <a:buChar char="•"/>
                      </a:pPr>
                      <a:r>
                        <a:rPr lang="en-US" sz="1700" b="0" dirty="0"/>
                        <a:t>Continued breathing treatments</a:t>
                      </a:r>
                    </a:p>
                    <a:p>
                      <a:pPr marL="285750" lvl="0" indent="-285750">
                        <a:buFont typeface="Arial" panose="020B0604020202020204" pitchFamily="34" charset="0"/>
                        <a:buChar char="•"/>
                      </a:pPr>
                      <a:r>
                        <a:rPr lang="en-US" sz="1700" b="0" dirty="0"/>
                        <a:t>Current Weight: 175.6#</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t>BMs: 3x within past 24 hours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i="1" dirty="0"/>
                        <a:t>Weight loss story changed.  Pt/husband states no recent weight loss.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Obtained food preferences.</a:t>
                      </a:r>
                    </a:p>
                  </a:txBody>
                  <a:tcPr/>
                </a:tc>
                <a:tc>
                  <a:txBody>
                    <a:bodyPr/>
                    <a:lstStyle/>
                    <a:p>
                      <a:r>
                        <a:rPr lang="en-US" sz="1700" b="1" dirty="0"/>
                        <a:t>Estimated Nutrition Needs: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Energy:  1559-1949 kcal/day    (MSJ x 1.2-1.5)</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Protein:  55-65 g/day/protein  (1.0-1.2 g/kg IBW)</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Fluid:     1559-1949 mL/day    (1mL/kcal)</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700" b="0" dirty="0"/>
                    </a:p>
                  </a:txBody>
                  <a:tcPr/>
                </a:tc>
                <a:extLst>
                  <a:ext uri="{0D108BD9-81ED-4DB2-BD59-A6C34878D82A}">
                    <a16:rowId xmlns:a16="http://schemas.microsoft.com/office/drawing/2014/main" val="455440304"/>
                  </a:ext>
                </a:extLst>
              </a:tr>
              <a:tr h="1333301">
                <a:tc vMerge="1">
                  <a:txBody>
                    <a:bodyPr/>
                    <a:lstStyle/>
                    <a:p>
                      <a:endParaRPr lang="en-US"/>
                    </a:p>
                  </a:txBody>
                  <a:tcPr/>
                </a:tc>
                <a:tc>
                  <a:txBody>
                    <a:bodyPr/>
                    <a:lstStyle/>
                    <a:p>
                      <a:r>
                        <a:rPr lang="en-US" sz="1700" b="1" dirty="0"/>
                        <a:t>Labs: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t>BUN 6, Mg 1.7</a:t>
                      </a:r>
                    </a:p>
                  </a:txBody>
                  <a:tcPr>
                    <a:solidFill>
                      <a:schemeClr val="accent1">
                        <a:lumMod val="20000"/>
                        <a:lumOff val="80000"/>
                      </a:schemeClr>
                    </a:solidFill>
                  </a:tcPr>
                </a:tc>
                <a:extLst>
                  <a:ext uri="{0D108BD9-81ED-4DB2-BD59-A6C34878D82A}">
                    <a16:rowId xmlns:a16="http://schemas.microsoft.com/office/drawing/2014/main" val="392931650"/>
                  </a:ext>
                </a:extLst>
              </a:tr>
              <a:tr h="1960154">
                <a:tc>
                  <a:txBody>
                    <a:bodyPr/>
                    <a:lstStyle/>
                    <a:p>
                      <a:r>
                        <a:rPr lang="en-US" sz="1700" b="1" dirty="0"/>
                        <a:t>Dietary Intake:</a:t>
                      </a:r>
                    </a:p>
                    <a:p>
                      <a:pPr marL="285750" lvl="0" indent="-285750">
                        <a:spcAft>
                          <a:spcPts val="600"/>
                        </a:spcAft>
                        <a:buFont typeface="Arial" panose="020B0604020202020204" pitchFamily="34" charset="0"/>
                        <a:buChar char="•"/>
                      </a:pPr>
                      <a:r>
                        <a:rPr lang="en-US" sz="1700" b="0" dirty="0"/>
                        <a:t>Regular Diet + Ensure </a:t>
                      </a:r>
                      <a:r>
                        <a:rPr lang="en-US" sz="1700" b="0" dirty="0" err="1"/>
                        <a:t>Enlive</a:t>
                      </a:r>
                      <a:r>
                        <a:rPr lang="en-US" sz="1700" b="0" dirty="0"/>
                        <a:t>, BID </a:t>
                      </a:r>
                    </a:p>
                    <a:p>
                      <a:pPr marL="285750" lvl="0" indent="-285750">
                        <a:spcAft>
                          <a:spcPts val="600"/>
                        </a:spcAft>
                        <a:buFont typeface="Arial" panose="020B0604020202020204" pitchFamily="34" charset="0"/>
                        <a:buChar char="•"/>
                      </a:pPr>
                      <a:r>
                        <a:rPr lang="en-US" sz="1700" b="0" dirty="0"/>
                        <a:t>Improving appetite; continued 50% meals + 75-100% ONS </a:t>
                      </a:r>
                    </a:p>
                    <a:p>
                      <a:pPr marL="285750" lvl="0" indent="-285750">
                        <a:spcAft>
                          <a:spcPts val="600"/>
                        </a:spcAft>
                        <a:buFont typeface="Arial" panose="020B0604020202020204" pitchFamily="34" charset="0"/>
                        <a:buChar char="•"/>
                      </a:pPr>
                      <a:r>
                        <a:rPr lang="en-US" sz="1700" b="0" dirty="0"/>
                        <a:t>Drinking ≥ 64 oz fluid</a:t>
                      </a:r>
                    </a:p>
                  </a:txBody>
                  <a:tcPr>
                    <a:solidFill>
                      <a:schemeClr val="accent1">
                        <a:lumMod val="20000"/>
                        <a:lumOff val="80000"/>
                      </a:schemeClr>
                    </a:solidFill>
                  </a:tcPr>
                </a:tc>
                <a:tc>
                  <a:txBody>
                    <a:bodyPr/>
                    <a:lstStyle/>
                    <a:p>
                      <a:endParaRPr lang="en-US" sz="1700" dirty="0"/>
                    </a:p>
                    <a:p>
                      <a:r>
                        <a:rPr lang="en-US" sz="1700" b="1" dirty="0"/>
                        <a:t>Medications:</a:t>
                      </a:r>
                    </a:p>
                    <a:p>
                      <a:pPr marL="285750" lvl="0" indent="-285750">
                        <a:spcAft>
                          <a:spcPts val="600"/>
                        </a:spcAft>
                        <a:buFont typeface="Arial" panose="020B0604020202020204" pitchFamily="34" charset="0"/>
                        <a:buChar char="•"/>
                      </a:pPr>
                      <a:r>
                        <a:rPr lang="en-US" sz="1700" b="0" dirty="0" err="1"/>
                        <a:t>Megace</a:t>
                      </a:r>
                      <a:r>
                        <a:rPr lang="en-US" sz="1700" b="0" dirty="0"/>
                        <a:t>, Protonix, Senokot S, </a:t>
                      </a:r>
                      <a:r>
                        <a:rPr lang="en-US" sz="1700" b="0" dirty="0" err="1"/>
                        <a:t>abx</a:t>
                      </a:r>
                      <a:r>
                        <a:rPr lang="en-US" sz="1700" b="0" dirty="0"/>
                        <a:t>, Mg Sulfate @25mL/</a:t>
                      </a:r>
                      <a:r>
                        <a:rPr lang="en-US" sz="1700" b="0" dirty="0" err="1"/>
                        <a:t>hr</a:t>
                      </a:r>
                      <a:r>
                        <a:rPr lang="en-US" sz="1700" b="0" dirty="0"/>
                        <a:t>, NS @75mL/</a:t>
                      </a:r>
                      <a:r>
                        <a:rPr lang="en-US" sz="1700" b="0" dirty="0" err="1"/>
                        <a:t>hr</a:t>
                      </a:r>
                      <a:endParaRPr lang="en-US" sz="1700" b="0" dirty="0"/>
                    </a:p>
                    <a:p>
                      <a:pPr marL="285750" lvl="0" indent="-285750">
                        <a:spcAft>
                          <a:spcPts val="600"/>
                        </a:spcAft>
                        <a:buFont typeface="Arial" panose="020B0604020202020204" pitchFamily="34" charset="0"/>
                        <a:buChar char="•"/>
                      </a:pPr>
                      <a:r>
                        <a:rPr lang="en-US" sz="1700" b="0" dirty="0"/>
                        <a:t>PRN: </a:t>
                      </a:r>
                      <a:r>
                        <a:rPr lang="en-US" sz="1700" b="0" dirty="0" err="1"/>
                        <a:t>Cephulac</a:t>
                      </a:r>
                      <a:r>
                        <a:rPr lang="en-US" sz="1700" b="0" dirty="0"/>
                        <a:t>, Imodium, Zofran</a:t>
                      </a:r>
                    </a:p>
                  </a:txBody>
                  <a:tcPr/>
                </a:tc>
                <a:extLst>
                  <a:ext uri="{0D108BD9-81ED-4DB2-BD59-A6C34878D82A}">
                    <a16:rowId xmlns:a16="http://schemas.microsoft.com/office/drawing/2014/main" val="3990175949"/>
                  </a:ext>
                </a:extLst>
              </a:tr>
            </a:tbl>
          </a:graphicData>
        </a:graphic>
      </p:graphicFrame>
    </p:spTree>
    <p:extLst>
      <p:ext uri="{BB962C8B-B14F-4D97-AF65-F5344CB8AC3E}">
        <p14:creationId xmlns:p14="http://schemas.microsoft.com/office/powerpoint/2010/main" val="1552308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626F987E-F97E-48EC-9DC9-207A725EEBAF}"/>
              </a:ext>
            </a:extLst>
          </p:cNvPr>
          <p:cNvGraphicFramePr>
            <a:graphicFrameLocks noGrp="1"/>
          </p:cNvGraphicFramePr>
          <p:nvPr>
            <p:extLst>
              <p:ext uri="{D42A27DB-BD31-4B8C-83A1-F6EECF244321}">
                <p14:modId xmlns:p14="http://schemas.microsoft.com/office/powerpoint/2010/main" val="499019674"/>
              </p:ext>
            </p:extLst>
          </p:nvPr>
        </p:nvGraphicFramePr>
        <p:xfrm>
          <a:off x="735387" y="602164"/>
          <a:ext cx="10193868" cy="6015859"/>
        </p:xfrm>
        <a:graphic>
          <a:graphicData uri="http://schemas.openxmlformats.org/drawingml/2006/table">
            <a:tbl>
              <a:tblPr firstRow="1" bandRow="1">
                <a:tableStyleId>{5C22544A-7EE6-4342-B048-85BDC9FD1C3A}</a:tableStyleId>
              </a:tblPr>
              <a:tblGrid>
                <a:gridCol w="5096934">
                  <a:extLst>
                    <a:ext uri="{9D8B030D-6E8A-4147-A177-3AD203B41FA5}">
                      <a16:colId xmlns:a16="http://schemas.microsoft.com/office/drawing/2014/main" val="2084026789"/>
                    </a:ext>
                  </a:extLst>
                </a:gridCol>
                <a:gridCol w="5096934">
                  <a:extLst>
                    <a:ext uri="{9D8B030D-6E8A-4147-A177-3AD203B41FA5}">
                      <a16:colId xmlns:a16="http://schemas.microsoft.com/office/drawing/2014/main" val="1150816248"/>
                    </a:ext>
                  </a:extLst>
                </a:gridCol>
              </a:tblGrid>
              <a:tr h="628525">
                <a:tc gridSpan="2">
                  <a:txBody>
                    <a:bodyPr/>
                    <a:lstStyle/>
                    <a:p>
                      <a:r>
                        <a:rPr lang="en-US" sz="2000" dirty="0">
                          <a:solidFill>
                            <a:schemeClr val="tx1"/>
                          </a:solidFill>
                        </a:rPr>
                        <a:t>Nutrition Care Process: Follow-Up, 2</a:t>
                      </a:r>
                      <a:r>
                        <a:rPr lang="en-US" sz="2000" baseline="30000" dirty="0">
                          <a:solidFill>
                            <a:schemeClr val="tx1"/>
                          </a:solidFill>
                        </a:rPr>
                        <a:t>nd</a:t>
                      </a:r>
                      <a:r>
                        <a:rPr lang="en-US" sz="2000" dirty="0">
                          <a:solidFill>
                            <a:schemeClr val="tx1"/>
                          </a:solidFill>
                        </a:rPr>
                        <a:t> Visit</a:t>
                      </a:r>
                      <a:br>
                        <a:rPr lang="en-US" sz="3600" dirty="0">
                          <a:solidFill>
                            <a:schemeClr val="tx1"/>
                          </a:solidFill>
                        </a:rPr>
                      </a:br>
                      <a:r>
                        <a:rPr lang="en-US" sz="1800" dirty="0">
                          <a:solidFill>
                            <a:schemeClr val="tx1"/>
                          </a:solidFill>
                        </a:rPr>
                        <a:t>March 15, 2019</a:t>
                      </a:r>
                    </a:p>
                  </a:txBody>
                  <a:tcPr/>
                </a:tc>
                <a:tc hMerge="1">
                  <a:txBody>
                    <a:bodyPr/>
                    <a:lstStyle/>
                    <a:p>
                      <a:endParaRPr lang="en-US" dirty="0"/>
                    </a:p>
                  </a:txBody>
                  <a:tcPr/>
                </a:tc>
                <a:extLst>
                  <a:ext uri="{0D108BD9-81ED-4DB2-BD59-A6C34878D82A}">
                    <a16:rowId xmlns:a16="http://schemas.microsoft.com/office/drawing/2014/main" val="796633210"/>
                  </a:ext>
                </a:extLst>
              </a:tr>
              <a:tr h="1914144">
                <a:tc>
                  <a:txBody>
                    <a:bodyPr/>
                    <a:lstStyle/>
                    <a:p>
                      <a:r>
                        <a:rPr lang="en-US" sz="1700" b="1" dirty="0"/>
                        <a:t>Nutrition Diagnosis:</a:t>
                      </a:r>
                    </a:p>
                    <a:p>
                      <a:pPr marL="285750" lvl="0" indent="-285750">
                        <a:spcAft>
                          <a:spcPts val="600"/>
                        </a:spcAft>
                        <a:buFont typeface="Arial" panose="020B0604020202020204" pitchFamily="34" charset="0"/>
                        <a:buChar char="•"/>
                      </a:pPr>
                      <a:r>
                        <a:rPr lang="en-US" sz="1700" b="0" dirty="0"/>
                        <a:t>Inadequate oral intake RT poor appetite AEB 50% PO intake of EEN and EPN per chart and pt. -- continued</a:t>
                      </a:r>
                      <a:endParaRPr lang="en-US" sz="1700" b="1" dirty="0"/>
                    </a:p>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sz="1700" b="0" dirty="0"/>
                    </a:p>
                  </a:txBody>
                  <a:tcPr/>
                </a:tc>
                <a:tc>
                  <a:txBody>
                    <a:bodyPr/>
                    <a:lstStyle/>
                    <a:p>
                      <a:r>
                        <a:rPr lang="en-US" sz="1700" b="1" dirty="0"/>
                        <a:t>Goals:</a:t>
                      </a:r>
                    </a:p>
                    <a:p>
                      <a:pPr marL="285750" lvl="0" indent="-285750">
                        <a:spcAft>
                          <a:spcPts val="600"/>
                        </a:spcAft>
                        <a:buFont typeface="Arial" panose="020B0604020202020204" pitchFamily="34" charset="0"/>
                        <a:buChar char="•"/>
                      </a:pPr>
                      <a:r>
                        <a:rPr lang="en-US" sz="1700" b="0" dirty="0"/>
                        <a:t>Pt will consume at least 2L of fluid per day during LOS and at home.</a:t>
                      </a:r>
                    </a:p>
                    <a:p>
                      <a:pPr marL="285750" lvl="0" indent="-285750">
                        <a:spcAft>
                          <a:spcPts val="600"/>
                        </a:spcAft>
                        <a:buFont typeface="Arial" panose="020B0604020202020204" pitchFamily="34" charset="0"/>
                        <a:buChar char="•"/>
                      </a:pPr>
                      <a:r>
                        <a:rPr lang="en-US" sz="1700" b="0" dirty="0"/>
                        <a:t>Pt will consume at least 75% of meals/ONS during LOS and at home.</a:t>
                      </a:r>
                    </a:p>
                    <a:p>
                      <a:pPr marL="285750" lvl="0" indent="-285750">
                        <a:spcAft>
                          <a:spcPts val="600"/>
                        </a:spcAft>
                        <a:buFont typeface="Arial" panose="020B0604020202020204" pitchFamily="34" charset="0"/>
                        <a:buChar char="•"/>
                      </a:pPr>
                      <a:r>
                        <a:rPr lang="en-US" sz="1700" b="0" dirty="0"/>
                        <a:t>Pt to maintain weight during LOS.</a:t>
                      </a:r>
                    </a:p>
                    <a:p>
                      <a:pPr marL="0" lvl="0" indent="0">
                        <a:spcAft>
                          <a:spcPts val="600"/>
                        </a:spcAft>
                        <a:buFont typeface="Arial" panose="020B0604020202020204" pitchFamily="34" charset="0"/>
                        <a:buNone/>
                      </a:pPr>
                      <a:endParaRPr lang="en-US" sz="1600" b="1" dirty="0"/>
                    </a:p>
                  </a:txBody>
                  <a:tcPr/>
                </a:tc>
                <a:extLst>
                  <a:ext uri="{0D108BD9-81ED-4DB2-BD59-A6C34878D82A}">
                    <a16:rowId xmlns:a16="http://schemas.microsoft.com/office/drawing/2014/main" val="455440304"/>
                  </a:ext>
                </a:extLst>
              </a:tr>
              <a:tr h="3226939">
                <a:tc>
                  <a:txBody>
                    <a:bodyPr/>
                    <a:lstStyle/>
                    <a:p>
                      <a:r>
                        <a:rPr lang="en-US" sz="1700" b="1" dirty="0"/>
                        <a:t>Nutrition Intervention:</a:t>
                      </a:r>
                    </a:p>
                    <a:p>
                      <a:pPr marL="285750" lvl="0" indent="-285750">
                        <a:spcAft>
                          <a:spcPts val="600"/>
                        </a:spcAft>
                        <a:buFont typeface="Arial" panose="020B0604020202020204" pitchFamily="34" charset="0"/>
                        <a:buChar char="•"/>
                      </a:pPr>
                      <a:r>
                        <a:rPr lang="en-US" sz="1700" b="0" dirty="0"/>
                        <a:t>Continue Regular Diet + Ensure </a:t>
                      </a:r>
                      <a:r>
                        <a:rPr lang="en-US" sz="1700" b="0" dirty="0" err="1"/>
                        <a:t>Enlive</a:t>
                      </a:r>
                      <a:r>
                        <a:rPr lang="en-US" sz="1700" b="0" dirty="0"/>
                        <a:t>, BID</a:t>
                      </a:r>
                    </a:p>
                    <a:p>
                      <a:pPr marL="285750" lvl="0" indent="-285750">
                        <a:spcAft>
                          <a:spcPts val="600"/>
                        </a:spcAft>
                        <a:buFont typeface="Arial" panose="020B0604020202020204" pitchFamily="34" charset="0"/>
                        <a:buChar char="•"/>
                      </a:pPr>
                      <a:r>
                        <a:rPr lang="en-US" sz="1700" b="0" dirty="0"/>
                        <a:t>Hydration and Fiber education for healthy BMs (</a:t>
                      </a:r>
                      <a:r>
                        <a:rPr lang="en-US" sz="1700" b="0" dirty="0" err="1"/>
                        <a:t>pt</a:t>
                      </a:r>
                      <a:r>
                        <a:rPr lang="en-US" sz="1700" b="0" dirty="0"/>
                        <a:t> verbalized back)</a:t>
                      </a:r>
                    </a:p>
                    <a:p>
                      <a:pPr marL="285750" lvl="0" indent="-285750">
                        <a:spcAft>
                          <a:spcPts val="600"/>
                        </a:spcAft>
                        <a:buFont typeface="Arial" panose="020B0604020202020204" pitchFamily="34" charset="0"/>
                        <a:buChar char="•"/>
                      </a:pPr>
                      <a:r>
                        <a:rPr lang="en-US" sz="1700" b="0" dirty="0"/>
                        <a:t>High Calorie-High Protein Diet education for muscle mass/ strength (</a:t>
                      </a:r>
                      <a:r>
                        <a:rPr lang="en-US" sz="1700" b="0" dirty="0" err="1"/>
                        <a:t>pt</a:t>
                      </a:r>
                      <a:r>
                        <a:rPr lang="en-US" sz="1700" b="0" dirty="0"/>
                        <a:t> verbalized back)</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Remind to order food that is easy to eat, taking less work to eat; small meals + snacks; sit up to eat</a:t>
                      </a:r>
                    </a:p>
                    <a:p>
                      <a:pPr marL="285750" lvl="0" indent="-285750">
                        <a:spcAft>
                          <a:spcPts val="600"/>
                        </a:spcAft>
                        <a:buFont typeface="Arial" panose="020B0604020202020204" pitchFamily="34" charset="0"/>
                        <a:buChar char="•"/>
                      </a:pPr>
                      <a:r>
                        <a:rPr lang="en-US" sz="1700" b="0" dirty="0"/>
                        <a:t>Noted </a:t>
                      </a:r>
                      <a:r>
                        <a:rPr lang="en-US" sz="1700" b="0" dirty="0" err="1"/>
                        <a:t>pt</a:t>
                      </a:r>
                      <a:r>
                        <a:rPr lang="en-US" sz="1700" b="0" dirty="0"/>
                        <a:t> preferences</a:t>
                      </a:r>
                    </a:p>
                  </a:txBody>
                  <a:tcPr/>
                </a:tc>
                <a:tc>
                  <a:txBody>
                    <a:bodyPr/>
                    <a:lstStyle/>
                    <a:p>
                      <a:r>
                        <a:rPr lang="en-US" sz="1700" b="1" dirty="0"/>
                        <a:t>Monitor/Evaluate:</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t>PO intake of meals/ONS, weight, labs/tests, POC,  diet questions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700" dirty="0"/>
                    </a:p>
                  </a:txBody>
                  <a:tcPr/>
                </a:tc>
                <a:extLst>
                  <a:ext uri="{0D108BD9-81ED-4DB2-BD59-A6C34878D82A}">
                    <a16:rowId xmlns:a16="http://schemas.microsoft.com/office/drawing/2014/main" val="3990175949"/>
                  </a:ext>
                </a:extLst>
              </a:tr>
            </a:tbl>
          </a:graphicData>
        </a:graphic>
      </p:graphicFrame>
    </p:spTree>
    <p:extLst>
      <p:ext uri="{BB962C8B-B14F-4D97-AF65-F5344CB8AC3E}">
        <p14:creationId xmlns:p14="http://schemas.microsoft.com/office/powerpoint/2010/main" val="109244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626F987E-F97E-48EC-9DC9-207A725EEBAF}"/>
              </a:ext>
            </a:extLst>
          </p:cNvPr>
          <p:cNvGraphicFramePr>
            <a:graphicFrameLocks noGrp="1"/>
          </p:cNvGraphicFramePr>
          <p:nvPr>
            <p:extLst>
              <p:ext uri="{D42A27DB-BD31-4B8C-83A1-F6EECF244321}">
                <p14:modId xmlns:p14="http://schemas.microsoft.com/office/powerpoint/2010/main" val="2159238270"/>
              </p:ext>
            </p:extLst>
          </p:nvPr>
        </p:nvGraphicFramePr>
        <p:xfrm>
          <a:off x="518148" y="878281"/>
          <a:ext cx="10847014" cy="5101438"/>
        </p:xfrm>
        <a:graphic>
          <a:graphicData uri="http://schemas.openxmlformats.org/drawingml/2006/table">
            <a:tbl>
              <a:tblPr firstRow="1" bandRow="1">
                <a:tableStyleId>{5C22544A-7EE6-4342-B048-85BDC9FD1C3A}</a:tableStyleId>
              </a:tblPr>
              <a:tblGrid>
                <a:gridCol w="5423507">
                  <a:extLst>
                    <a:ext uri="{9D8B030D-6E8A-4147-A177-3AD203B41FA5}">
                      <a16:colId xmlns:a16="http://schemas.microsoft.com/office/drawing/2014/main" val="2084026789"/>
                    </a:ext>
                  </a:extLst>
                </a:gridCol>
                <a:gridCol w="5423507">
                  <a:extLst>
                    <a:ext uri="{9D8B030D-6E8A-4147-A177-3AD203B41FA5}">
                      <a16:colId xmlns:a16="http://schemas.microsoft.com/office/drawing/2014/main" val="1150816248"/>
                    </a:ext>
                  </a:extLst>
                </a:gridCol>
              </a:tblGrid>
              <a:tr h="654411">
                <a:tc gridSpan="2">
                  <a:txBody>
                    <a:bodyPr/>
                    <a:lstStyle/>
                    <a:p>
                      <a:r>
                        <a:rPr lang="en-US" sz="2000" dirty="0">
                          <a:solidFill>
                            <a:schemeClr val="tx1"/>
                          </a:solidFill>
                        </a:rPr>
                        <a:t>Nutrition Care Process: Follow-Up, 3</a:t>
                      </a:r>
                      <a:r>
                        <a:rPr lang="en-US" sz="2000" baseline="30000" dirty="0">
                          <a:solidFill>
                            <a:schemeClr val="tx1"/>
                          </a:solidFill>
                        </a:rPr>
                        <a:t>rd</a:t>
                      </a:r>
                      <a:r>
                        <a:rPr lang="en-US" sz="2000" dirty="0">
                          <a:solidFill>
                            <a:schemeClr val="tx1"/>
                          </a:solidFill>
                        </a:rPr>
                        <a:t> Visit</a:t>
                      </a:r>
                      <a:br>
                        <a:rPr lang="en-US" sz="3600" dirty="0">
                          <a:solidFill>
                            <a:schemeClr val="tx1"/>
                          </a:solidFill>
                        </a:rPr>
                      </a:br>
                      <a:r>
                        <a:rPr lang="en-US" sz="1800" dirty="0">
                          <a:solidFill>
                            <a:schemeClr val="tx1"/>
                          </a:solidFill>
                        </a:rPr>
                        <a:t>March 18, 2019</a:t>
                      </a:r>
                    </a:p>
                  </a:txBody>
                  <a:tcPr/>
                </a:tc>
                <a:tc hMerge="1">
                  <a:txBody>
                    <a:bodyPr/>
                    <a:lstStyle/>
                    <a:p>
                      <a:endParaRPr lang="en-US" dirty="0"/>
                    </a:p>
                  </a:txBody>
                  <a:tcPr/>
                </a:tc>
                <a:extLst>
                  <a:ext uri="{0D108BD9-81ED-4DB2-BD59-A6C34878D82A}">
                    <a16:rowId xmlns:a16="http://schemas.microsoft.com/office/drawing/2014/main" val="796633210"/>
                  </a:ext>
                </a:extLst>
              </a:tr>
              <a:tr h="1412932">
                <a:tc>
                  <a:txBody>
                    <a:bodyPr/>
                    <a:lstStyle/>
                    <a:p>
                      <a:r>
                        <a:rPr lang="en-US" sz="1700" b="1" dirty="0"/>
                        <a:t>Patient Update:</a:t>
                      </a:r>
                    </a:p>
                    <a:p>
                      <a:pPr marL="285750" lvl="0" indent="-285750">
                        <a:buFont typeface="Arial" panose="020B0604020202020204" pitchFamily="34" charset="0"/>
                        <a:buChar char="•"/>
                      </a:pPr>
                      <a:r>
                        <a:rPr lang="en-US" sz="1700" b="0" dirty="0"/>
                        <a:t>Current Weight: 185.1#</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t>BMs: 2x within past 24 hours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t>Pt feeling/looking much better.</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t>Continued breathing treatments</a:t>
                      </a:r>
                    </a:p>
                  </a:txBody>
                  <a:tcPr/>
                </a:tc>
                <a:tc rowSpan="2">
                  <a:txBody>
                    <a:bodyPr/>
                    <a:lstStyle/>
                    <a:p>
                      <a:r>
                        <a:rPr lang="en-US" sz="1700" b="1" dirty="0"/>
                        <a:t>Estimated Nutrition Needs: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Energy:  1559-1949 kcal/day    (MSJ x 1.2-1.5)</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Protein:  55-65 g/day/protein  (1.0-1.2 g/kg IBW)</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700" b="0" dirty="0"/>
                        <a:t>Fluid:     1559-1949 mL/day     (1mL/kcal)</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700" b="0" dirty="0"/>
                    </a:p>
                  </a:txBody>
                  <a:tcPr/>
                </a:tc>
                <a:extLst>
                  <a:ext uri="{0D108BD9-81ED-4DB2-BD59-A6C34878D82A}">
                    <a16:rowId xmlns:a16="http://schemas.microsoft.com/office/drawing/2014/main" val="455440304"/>
                  </a:ext>
                </a:extLst>
              </a:tr>
              <a:tr h="163603">
                <a:tc rowSpan="2">
                  <a:txBody>
                    <a:bodyPr/>
                    <a:lstStyle/>
                    <a:p>
                      <a:r>
                        <a:rPr lang="en-US" sz="1800" b="1" dirty="0"/>
                        <a:t>Dietary Intake:</a:t>
                      </a:r>
                    </a:p>
                    <a:p>
                      <a:pPr marL="285750" lvl="0" indent="-285750">
                        <a:spcAft>
                          <a:spcPts val="600"/>
                        </a:spcAft>
                        <a:buFont typeface="Arial" panose="020B0604020202020204" pitchFamily="34" charset="0"/>
                        <a:buChar char="•"/>
                      </a:pPr>
                      <a:r>
                        <a:rPr lang="en-US" sz="1700" b="0" dirty="0"/>
                        <a:t>Regular Diet + Ensure </a:t>
                      </a:r>
                      <a:r>
                        <a:rPr lang="en-US" sz="1700" b="0" dirty="0" err="1"/>
                        <a:t>Enlive</a:t>
                      </a:r>
                      <a:r>
                        <a:rPr lang="en-US" sz="1700" b="0" dirty="0"/>
                        <a:t>, BID </a:t>
                      </a:r>
                    </a:p>
                    <a:p>
                      <a:pPr marL="285750" lvl="0" indent="-285750">
                        <a:spcAft>
                          <a:spcPts val="600"/>
                        </a:spcAft>
                        <a:buFont typeface="Arial" panose="020B0604020202020204" pitchFamily="34" charset="0"/>
                        <a:buChar char="•"/>
                      </a:pPr>
                      <a:r>
                        <a:rPr lang="en-US" sz="1700" b="0" dirty="0"/>
                        <a:t>Improved appetite </a:t>
                      </a:r>
                    </a:p>
                    <a:p>
                      <a:pPr marL="285750" lvl="0" indent="-285750">
                        <a:spcAft>
                          <a:spcPts val="600"/>
                        </a:spcAft>
                        <a:buFont typeface="Arial" panose="020B0604020202020204" pitchFamily="34" charset="0"/>
                        <a:buChar char="•"/>
                      </a:pPr>
                      <a:r>
                        <a:rPr lang="en-US" sz="1700" b="0" dirty="0"/>
                        <a:t>100% most meals + 100% ONS</a:t>
                      </a:r>
                    </a:p>
                    <a:p>
                      <a:pPr marL="285750" lvl="0" indent="-285750">
                        <a:spcAft>
                          <a:spcPts val="600"/>
                        </a:spcAft>
                        <a:buFont typeface="Arial" panose="020B0604020202020204" pitchFamily="34" charset="0"/>
                        <a:buChar char="•"/>
                      </a:pPr>
                      <a:r>
                        <a:rPr lang="en-US" sz="1700" b="0" dirty="0"/>
                        <a:t>&gt;64 oz fluid intake</a:t>
                      </a:r>
                    </a:p>
                  </a:txBody>
                  <a:tcPr/>
                </a:tc>
                <a:tc vMerge="1">
                  <a:txBody>
                    <a:bodyPr/>
                    <a:lstStyle/>
                    <a:p>
                      <a:endParaRPr lang="en-US"/>
                    </a:p>
                  </a:txBody>
                  <a:tcPr/>
                </a:tc>
                <a:extLst>
                  <a:ext uri="{0D108BD9-81ED-4DB2-BD59-A6C34878D82A}">
                    <a16:rowId xmlns:a16="http://schemas.microsoft.com/office/drawing/2014/main" val="3206725918"/>
                  </a:ext>
                </a:extLst>
              </a:tr>
              <a:tr h="1556787">
                <a:tc vMerge="1">
                  <a:txBody>
                    <a:bodyPr/>
                    <a:lstStyle/>
                    <a:p>
                      <a:endParaRPr lang="en-US"/>
                    </a:p>
                  </a:txBody>
                  <a:tcPr/>
                </a:tc>
                <a:tc>
                  <a:txBody>
                    <a:bodyPr/>
                    <a:lstStyle/>
                    <a:p>
                      <a:r>
                        <a:rPr lang="en-US" sz="1700" b="1" dirty="0"/>
                        <a:t>Labs:</a:t>
                      </a:r>
                    </a:p>
                    <a:p>
                      <a:pPr marL="285750" lvl="0" indent="-285750">
                        <a:spcAft>
                          <a:spcPts val="600"/>
                        </a:spcAft>
                        <a:buFont typeface="Arial" panose="020B0604020202020204" pitchFamily="34" charset="0"/>
                        <a:buChar char="•"/>
                      </a:pPr>
                      <a:r>
                        <a:rPr lang="en-US" sz="1600" b="0" dirty="0"/>
                        <a:t>AST 44 (high), ALT 73 (high)</a:t>
                      </a:r>
                    </a:p>
                    <a:p>
                      <a:pPr marL="0" lvl="0" indent="0">
                        <a:spcAft>
                          <a:spcPts val="600"/>
                        </a:spcAft>
                        <a:buFont typeface="Arial" panose="020B0604020202020204" pitchFamily="34" charset="0"/>
                        <a:buNone/>
                      </a:pPr>
                      <a:r>
                        <a:rPr lang="en-US" sz="1600" b="0" dirty="0"/>
                        <a:t>    </a:t>
                      </a:r>
                      <a:r>
                        <a:rPr lang="en-US" sz="1400" b="0" i="1" dirty="0"/>
                        <a:t>(AST and ALT previously WNL)</a:t>
                      </a:r>
                    </a:p>
                  </a:txBody>
                  <a:tcPr>
                    <a:solidFill>
                      <a:schemeClr val="accent1">
                        <a:lumMod val="20000"/>
                        <a:lumOff val="80000"/>
                      </a:schemeClr>
                    </a:solidFill>
                  </a:tcPr>
                </a:tc>
                <a:extLst>
                  <a:ext uri="{0D108BD9-81ED-4DB2-BD59-A6C34878D82A}">
                    <a16:rowId xmlns:a16="http://schemas.microsoft.com/office/drawing/2014/main" val="392931650"/>
                  </a:ext>
                </a:extLst>
              </a:tr>
              <a:tr h="1258651">
                <a:tc>
                  <a:txBody>
                    <a:bodyPr/>
                    <a:lstStyle/>
                    <a:p>
                      <a:r>
                        <a:rPr lang="en-US" sz="1700" b="1" dirty="0"/>
                        <a:t>Physical Findings:</a:t>
                      </a:r>
                    </a:p>
                    <a:p>
                      <a:pPr marL="285750" indent="-285750">
                        <a:buFont typeface="Arial" panose="020B0604020202020204" pitchFamily="34" charset="0"/>
                        <a:buChar char="•"/>
                      </a:pPr>
                      <a:r>
                        <a:rPr lang="en-US" sz="1700" b="0" dirty="0"/>
                        <a:t>No physical signs of edema</a:t>
                      </a:r>
                    </a:p>
                  </a:txBody>
                  <a:tcPr>
                    <a:solidFill>
                      <a:schemeClr val="accent1">
                        <a:lumMod val="20000"/>
                        <a:lumOff val="80000"/>
                      </a:schemeClr>
                    </a:solidFill>
                  </a:tcPr>
                </a:tc>
                <a:tc>
                  <a:txBody>
                    <a:bodyPr/>
                    <a:lstStyle/>
                    <a:p>
                      <a:r>
                        <a:rPr lang="en-US" sz="1700" b="1" dirty="0"/>
                        <a:t>Medications:</a:t>
                      </a:r>
                    </a:p>
                    <a:p>
                      <a:pPr marL="285750" lvl="0" indent="-285750">
                        <a:spcAft>
                          <a:spcPts val="600"/>
                        </a:spcAft>
                        <a:buFont typeface="Arial" panose="020B0604020202020204" pitchFamily="34" charset="0"/>
                        <a:buChar char="•"/>
                      </a:pPr>
                      <a:r>
                        <a:rPr lang="en-US" sz="1700" b="0" dirty="0" err="1"/>
                        <a:t>Megace</a:t>
                      </a:r>
                      <a:r>
                        <a:rPr lang="en-US" sz="1700" b="0" dirty="0"/>
                        <a:t>, Protonix, Senokot S, </a:t>
                      </a:r>
                      <a:r>
                        <a:rPr lang="en-US" sz="1700" b="0" dirty="0" err="1"/>
                        <a:t>abx</a:t>
                      </a:r>
                      <a:endParaRPr lang="en-US" sz="1700" b="0" dirty="0"/>
                    </a:p>
                    <a:p>
                      <a:pPr marL="285750" lvl="0" indent="-285750">
                        <a:spcAft>
                          <a:spcPts val="600"/>
                        </a:spcAft>
                        <a:buFont typeface="Arial" panose="020B0604020202020204" pitchFamily="34" charset="0"/>
                        <a:buChar char="•"/>
                      </a:pPr>
                      <a:r>
                        <a:rPr lang="en-US" sz="1700" b="0" dirty="0"/>
                        <a:t>PRN: </a:t>
                      </a:r>
                      <a:r>
                        <a:rPr lang="en-US" sz="1700" b="0" dirty="0" err="1"/>
                        <a:t>Cephulac</a:t>
                      </a:r>
                      <a:r>
                        <a:rPr lang="en-US" sz="1700" b="0" dirty="0"/>
                        <a:t>, Imodium, Zofran</a:t>
                      </a:r>
                    </a:p>
                  </a:txBody>
                  <a:tcPr/>
                </a:tc>
                <a:extLst>
                  <a:ext uri="{0D108BD9-81ED-4DB2-BD59-A6C34878D82A}">
                    <a16:rowId xmlns:a16="http://schemas.microsoft.com/office/drawing/2014/main" val="3990175949"/>
                  </a:ext>
                </a:extLst>
              </a:tr>
            </a:tbl>
          </a:graphicData>
        </a:graphic>
      </p:graphicFrame>
    </p:spTree>
    <p:extLst>
      <p:ext uri="{BB962C8B-B14F-4D97-AF65-F5344CB8AC3E}">
        <p14:creationId xmlns:p14="http://schemas.microsoft.com/office/powerpoint/2010/main" val="376907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90CB6F-3070-4CA1-8243-80A716530AF6}"/>
              </a:ext>
            </a:extLst>
          </p:cNvPr>
          <p:cNvSpPr>
            <a:spLocks noGrp="1"/>
          </p:cNvSpPr>
          <p:nvPr>
            <p:ph idx="1"/>
          </p:nvPr>
        </p:nvSpPr>
        <p:spPr>
          <a:xfrm>
            <a:off x="677863" y="2239416"/>
            <a:ext cx="9224894" cy="3115949"/>
          </a:xfrm>
        </p:spPr>
        <p:txBody>
          <a:bodyPr>
            <a:normAutofit/>
          </a:bodyPr>
          <a:lstStyle/>
          <a:p>
            <a:r>
              <a:rPr lang="en-US" sz="2000" dirty="0"/>
              <a:t>Thank you to all my preceptors for giving me their time, patience, and answers to all of my questions in order for this project to come to fruition.  </a:t>
            </a:r>
          </a:p>
          <a:p>
            <a:pPr lvl="1"/>
            <a:r>
              <a:rPr lang="en-US" sz="2000" dirty="0"/>
              <a:t>Thank you:  Laura Tucker, Emily Hamm, Bethany Clement, and Rebecca Zinger!</a:t>
            </a:r>
          </a:p>
        </p:txBody>
      </p:sp>
      <p:sp>
        <p:nvSpPr>
          <p:cNvPr id="4" name="Title 1">
            <a:extLst>
              <a:ext uri="{FF2B5EF4-FFF2-40B4-BE49-F238E27FC236}">
                <a16:creationId xmlns:a16="http://schemas.microsoft.com/office/drawing/2014/main" id="{7560A5F6-06AF-4357-BFCB-8A3BFB66AE9F}"/>
              </a:ext>
            </a:extLst>
          </p:cNvPr>
          <p:cNvSpPr>
            <a:spLocks noGrp="1"/>
          </p:cNvSpPr>
          <p:nvPr>
            <p:ph type="title"/>
          </p:nvPr>
        </p:nvSpPr>
        <p:spPr>
          <a:xfrm>
            <a:off x="677863" y="842235"/>
            <a:ext cx="8596312" cy="1320800"/>
          </a:xfrm>
        </p:spPr>
        <p:txBody>
          <a:bodyPr>
            <a:normAutofit/>
          </a:bodyPr>
          <a:lstStyle/>
          <a:p>
            <a:r>
              <a:rPr lang="en-US" sz="3500" b="1" dirty="0">
                <a:solidFill>
                  <a:srgbClr val="0070C0"/>
                </a:solidFill>
              </a:rPr>
              <a:t>Acknowledgement</a:t>
            </a:r>
          </a:p>
        </p:txBody>
      </p:sp>
    </p:spTree>
    <p:extLst>
      <p:ext uri="{BB962C8B-B14F-4D97-AF65-F5344CB8AC3E}">
        <p14:creationId xmlns:p14="http://schemas.microsoft.com/office/powerpoint/2010/main" val="2370797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626F987E-F97E-48EC-9DC9-207A725EEBAF}"/>
              </a:ext>
            </a:extLst>
          </p:cNvPr>
          <p:cNvGraphicFramePr>
            <a:graphicFrameLocks noGrp="1"/>
          </p:cNvGraphicFramePr>
          <p:nvPr>
            <p:extLst>
              <p:ext uri="{D42A27DB-BD31-4B8C-83A1-F6EECF244321}">
                <p14:modId xmlns:p14="http://schemas.microsoft.com/office/powerpoint/2010/main" val="869203749"/>
              </p:ext>
            </p:extLst>
          </p:nvPr>
        </p:nvGraphicFramePr>
        <p:xfrm>
          <a:off x="735387" y="602164"/>
          <a:ext cx="10193868" cy="5804497"/>
        </p:xfrm>
        <a:graphic>
          <a:graphicData uri="http://schemas.openxmlformats.org/drawingml/2006/table">
            <a:tbl>
              <a:tblPr firstRow="1" bandRow="1">
                <a:tableStyleId>{5C22544A-7EE6-4342-B048-85BDC9FD1C3A}</a:tableStyleId>
              </a:tblPr>
              <a:tblGrid>
                <a:gridCol w="5096934">
                  <a:extLst>
                    <a:ext uri="{9D8B030D-6E8A-4147-A177-3AD203B41FA5}">
                      <a16:colId xmlns:a16="http://schemas.microsoft.com/office/drawing/2014/main" val="2084026789"/>
                    </a:ext>
                  </a:extLst>
                </a:gridCol>
                <a:gridCol w="5096934">
                  <a:extLst>
                    <a:ext uri="{9D8B030D-6E8A-4147-A177-3AD203B41FA5}">
                      <a16:colId xmlns:a16="http://schemas.microsoft.com/office/drawing/2014/main" val="1150816248"/>
                    </a:ext>
                  </a:extLst>
                </a:gridCol>
              </a:tblGrid>
              <a:tr h="635886">
                <a:tc gridSpan="2">
                  <a:txBody>
                    <a:bodyPr/>
                    <a:lstStyle/>
                    <a:p>
                      <a:r>
                        <a:rPr lang="en-US" sz="2000" dirty="0">
                          <a:solidFill>
                            <a:schemeClr val="tx1"/>
                          </a:solidFill>
                        </a:rPr>
                        <a:t>Nutrition Care Process: Follow-Up, 3</a:t>
                      </a:r>
                      <a:r>
                        <a:rPr lang="en-US" sz="2000" baseline="30000" dirty="0">
                          <a:solidFill>
                            <a:schemeClr val="tx1"/>
                          </a:solidFill>
                        </a:rPr>
                        <a:t>rd</a:t>
                      </a:r>
                      <a:r>
                        <a:rPr lang="en-US" sz="2000" dirty="0">
                          <a:solidFill>
                            <a:schemeClr val="tx1"/>
                          </a:solidFill>
                        </a:rPr>
                        <a:t> Visit</a:t>
                      </a:r>
                      <a:br>
                        <a:rPr lang="en-US" sz="3600" dirty="0">
                          <a:solidFill>
                            <a:schemeClr val="tx1"/>
                          </a:solidFill>
                        </a:rPr>
                      </a:br>
                      <a:r>
                        <a:rPr lang="en-US" sz="1800" dirty="0">
                          <a:solidFill>
                            <a:schemeClr val="tx1"/>
                          </a:solidFill>
                        </a:rPr>
                        <a:t>March 18, 2019</a:t>
                      </a:r>
                    </a:p>
                  </a:txBody>
                  <a:tcPr/>
                </a:tc>
                <a:tc hMerge="1">
                  <a:txBody>
                    <a:bodyPr/>
                    <a:lstStyle/>
                    <a:p>
                      <a:endParaRPr lang="en-US" dirty="0"/>
                    </a:p>
                  </a:txBody>
                  <a:tcPr/>
                </a:tc>
                <a:extLst>
                  <a:ext uri="{0D108BD9-81ED-4DB2-BD59-A6C34878D82A}">
                    <a16:rowId xmlns:a16="http://schemas.microsoft.com/office/drawing/2014/main" val="796633210"/>
                  </a:ext>
                </a:extLst>
              </a:tr>
              <a:tr h="1934933">
                <a:tc>
                  <a:txBody>
                    <a:bodyPr/>
                    <a:lstStyle/>
                    <a:p>
                      <a:r>
                        <a:rPr lang="en-US" sz="1700" b="1" dirty="0"/>
                        <a:t>Nutrition Diagnosis:</a:t>
                      </a:r>
                    </a:p>
                    <a:p>
                      <a:pPr marL="285750" lvl="0" indent="-285750">
                        <a:spcAft>
                          <a:spcPts val="600"/>
                        </a:spcAft>
                        <a:buFont typeface="Arial" panose="020B0604020202020204" pitchFamily="34" charset="0"/>
                        <a:buChar char="•"/>
                      </a:pPr>
                      <a:r>
                        <a:rPr lang="en-US" sz="1700" b="0" dirty="0"/>
                        <a:t>No new diagnosis at this time.</a:t>
                      </a:r>
                      <a:endParaRPr lang="en-US" sz="1700" b="1" dirty="0"/>
                    </a:p>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sz="1700" b="0" dirty="0"/>
                    </a:p>
                  </a:txBody>
                  <a:tcPr/>
                </a:tc>
                <a:tc>
                  <a:txBody>
                    <a:bodyPr/>
                    <a:lstStyle/>
                    <a:p>
                      <a:r>
                        <a:rPr lang="en-US" sz="1700" b="1" dirty="0"/>
                        <a:t>Goals:</a:t>
                      </a:r>
                    </a:p>
                    <a:p>
                      <a:pPr marL="285750" lvl="0" indent="-285750">
                        <a:spcAft>
                          <a:spcPts val="600"/>
                        </a:spcAft>
                        <a:buFont typeface="Arial" panose="020B0604020202020204" pitchFamily="34" charset="0"/>
                        <a:buChar char="•"/>
                      </a:pPr>
                      <a:r>
                        <a:rPr lang="en-US" sz="1700" b="0" dirty="0"/>
                        <a:t>Pt will consume at least 2L of fluid per day during LOS and at home.</a:t>
                      </a:r>
                    </a:p>
                    <a:p>
                      <a:pPr marL="285750" lvl="0" indent="-285750">
                        <a:spcAft>
                          <a:spcPts val="600"/>
                        </a:spcAft>
                        <a:buFont typeface="Arial" panose="020B0604020202020204" pitchFamily="34" charset="0"/>
                        <a:buChar char="•"/>
                      </a:pPr>
                      <a:r>
                        <a:rPr lang="en-US" sz="1700" b="0" dirty="0"/>
                        <a:t>Pt will consume at least 75% of meals/ONS during LOS and at home.</a:t>
                      </a:r>
                    </a:p>
                    <a:p>
                      <a:pPr marL="285750" lvl="0" indent="-285750">
                        <a:spcAft>
                          <a:spcPts val="600"/>
                        </a:spcAft>
                        <a:buFont typeface="Arial" panose="020B0604020202020204" pitchFamily="34" charset="0"/>
                        <a:buChar char="•"/>
                      </a:pPr>
                      <a:r>
                        <a:rPr lang="en-US" sz="1700" b="0" dirty="0"/>
                        <a:t>Pt to maintain weight during LOS.</a:t>
                      </a:r>
                    </a:p>
                  </a:txBody>
                  <a:tcPr/>
                </a:tc>
                <a:extLst>
                  <a:ext uri="{0D108BD9-81ED-4DB2-BD59-A6C34878D82A}">
                    <a16:rowId xmlns:a16="http://schemas.microsoft.com/office/drawing/2014/main" val="455440304"/>
                  </a:ext>
                </a:extLst>
              </a:tr>
              <a:tr h="2268958">
                <a:tc>
                  <a:txBody>
                    <a:bodyPr/>
                    <a:lstStyle/>
                    <a:p>
                      <a:r>
                        <a:rPr lang="en-US" sz="1700" b="1" dirty="0"/>
                        <a:t>Nutrition Intervention:</a:t>
                      </a:r>
                    </a:p>
                    <a:p>
                      <a:pPr marL="285750" lvl="0" indent="-285750">
                        <a:spcAft>
                          <a:spcPts val="600"/>
                        </a:spcAft>
                        <a:buFont typeface="Arial" panose="020B0604020202020204" pitchFamily="34" charset="0"/>
                        <a:buChar char="•"/>
                      </a:pPr>
                      <a:r>
                        <a:rPr lang="en-US" sz="1700" b="0" dirty="0"/>
                        <a:t>Continue Regular Diet + Ensure </a:t>
                      </a:r>
                      <a:r>
                        <a:rPr lang="en-US" sz="1700" b="0" dirty="0" err="1"/>
                        <a:t>Enlive</a:t>
                      </a:r>
                      <a:r>
                        <a:rPr lang="en-US" sz="1700" b="0" dirty="0"/>
                        <a:t>, BID</a:t>
                      </a:r>
                    </a:p>
                    <a:p>
                      <a:pPr marL="285750" lvl="0" indent="-285750">
                        <a:spcAft>
                          <a:spcPts val="600"/>
                        </a:spcAft>
                        <a:buFont typeface="Arial" panose="020B0604020202020204" pitchFamily="34" charset="0"/>
                        <a:buChar char="•"/>
                      </a:pPr>
                      <a:r>
                        <a:rPr lang="en-US" sz="1700" b="0" dirty="0"/>
                        <a:t>Hydration and Fiber for healthy BMs (review)</a:t>
                      </a:r>
                    </a:p>
                    <a:p>
                      <a:pPr marL="285750" lvl="0" indent="-285750">
                        <a:spcAft>
                          <a:spcPts val="600"/>
                        </a:spcAft>
                        <a:buFont typeface="Arial" panose="020B0604020202020204" pitchFamily="34" charset="0"/>
                        <a:buChar char="•"/>
                      </a:pPr>
                      <a:r>
                        <a:rPr lang="en-US" sz="1700" b="0" dirty="0"/>
                        <a:t>High Calorie-High Protein Diet (review)</a:t>
                      </a:r>
                    </a:p>
                    <a:p>
                      <a:pPr marL="285750" lvl="0" indent="-285750">
                        <a:spcAft>
                          <a:spcPts val="600"/>
                        </a:spcAft>
                        <a:buFont typeface="Arial" panose="020B0604020202020204" pitchFamily="34" charset="0"/>
                        <a:buChar char="•"/>
                      </a:pPr>
                      <a:r>
                        <a:rPr lang="en-US" sz="1700" b="0" dirty="0"/>
                        <a:t>Food Safety with Cancer education</a:t>
                      </a:r>
                    </a:p>
                  </a:txBody>
                  <a:tcPr/>
                </a:tc>
                <a:tc>
                  <a:txBody>
                    <a:bodyPr/>
                    <a:lstStyle/>
                    <a:p>
                      <a:r>
                        <a:rPr lang="en-US" sz="1700" b="1" dirty="0"/>
                        <a:t>Monitor/Evaluate:</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t>PO intake of meals/ONS, weight, labs/tests, POC,  diet questions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700" dirty="0"/>
                    </a:p>
                  </a:txBody>
                  <a:tcPr/>
                </a:tc>
                <a:extLst>
                  <a:ext uri="{0D108BD9-81ED-4DB2-BD59-A6C34878D82A}">
                    <a16:rowId xmlns:a16="http://schemas.microsoft.com/office/drawing/2014/main" val="3990175949"/>
                  </a:ext>
                </a:extLst>
              </a:tr>
              <a:tr h="930046">
                <a:tc gridSpan="2">
                  <a:txBody>
                    <a:bodyPr/>
                    <a:lstStyle/>
                    <a:p>
                      <a:pPr marL="0" lvl="0" indent="0">
                        <a:spcAft>
                          <a:spcPts val="600"/>
                        </a:spcAft>
                        <a:buFont typeface="Arial" panose="020B0604020202020204" pitchFamily="34" charset="0"/>
                        <a:buNone/>
                      </a:pPr>
                      <a:endParaRPr lang="en-US" sz="1700" b="0" dirty="0"/>
                    </a:p>
                    <a:p>
                      <a:pPr marL="0" lvl="0" indent="0">
                        <a:spcAft>
                          <a:spcPts val="600"/>
                        </a:spcAft>
                        <a:buFont typeface="Arial" panose="020B0604020202020204" pitchFamily="34" charset="0"/>
                        <a:buNone/>
                      </a:pPr>
                      <a:r>
                        <a:rPr lang="en-US" sz="1700" b="1" dirty="0"/>
                        <a:t>Patient discharged late in afternoon.  Pt’s next chemo 3/27 and f/up with oncologist in 2 weeks.</a:t>
                      </a:r>
                    </a:p>
                  </a:txBody>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700" dirty="0"/>
                    </a:p>
                  </a:txBody>
                  <a:tcPr/>
                </a:tc>
                <a:extLst>
                  <a:ext uri="{0D108BD9-81ED-4DB2-BD59-A6C34878D82A}">
                    <a16:rowId xmlns:a16="http://schemas.microsoft.com/office/drawing/2014/main" val="326069819"/>
                  </a:ext>
                </a:extLst>
              </a:tr>
            </a:tbl>
          </a:graphicData>
        </a:graphic>
      </p:graphicFrame>
    </p:spTree>
    <p:extLst>
      <p:ext uri="{BB962C8B-B14F-4D97-AF65-F5344CB8AC3E}">
        <p14:creationId xmlns:p14="http://schemas.microsoft.com/office/powerpoint/2010/main" val="322101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1AB94-75BE-4614-84A2-D3B2436D667D}"/>
              </a:ext>
            </a:extLst>
          </p:cNvPr>
          <p:cNvSpPr>
            <a:spLocks noGrp="1"/>
          </p:cNvSpPr>
          <p:nvPr>
            <p:ph type="title"/>
          </p:nvPr>
        </p:nvSpPr>
        <p:spPr>
          <a:xfrm>
            <a:off x="1676883" y="954506"/>
            <a:ext cx="6289523" cy="895350"/>
          </a:xfrm>
        </p:spPr>
        <p:txBody>
          <a:bodyPr>
            <a:normAutofit fontScale="90000"/>
          </a:bodyPr>
          <a:lstStyle/>
          <a:p>
            <a:r>
              <a:rPr lang="en-US" sz="4800" dirty="0">
                <a:solidFill>
                  <a:srgbClr val="0070C0"/>
                </a:solidFill>
              </a:rPr>
              <a:t>Biochemical Data Trends</a:t>
            </a:r>
            <a:br>
              <a:rPr lang="en-US" sz="4800" dirty="0">
                <a:solidFill>
                  <a:srgbClr val="0070C0"/>
                </a:solidFill>
              </a:rPr>
            </a:br>
            <a:endParaRPr lang="en-US" sz="1800" dirty="0"/>
          </a:p>
        </p:txBody>
      </p:sp>
      <p:graphicFrame>
        <p:nvGraphicFramePr>
          <p:cNvPr id="4" name="Table 3">
            <a:extLst>
              <a:ext uri="{FF2B5EF4-FFF2-40B4-BE49-F238E27FC236}">
                <a16:creationId xmlns:a16="http://schemas.microsoft.com/office/drawing/2014/main" id="{5E20A96D-DD0D-4ED4-A44C-9E1006F89305}"/>
              </a:ext>
            </a:extLst>
          </p:cNvPr>
          <p:cNvGraphicFramePr>
            <a:graphicFrameLocks noGrp="1"/>
          </p:cNvGraphicFramePr>
          <p:nvPr>
            <p:extLst>
              <p:ext uri="{D42A27DB-BD31-4B8C-83A1-F6EECF244321}">
                <p14:modId xmlns:p14="http://schemas.microsoft.com/office/powerpoint/2010/main" val="266487374"/>
              </p:ext>
            </p:extLst>
          </p:nvPr>
        </p:nvGraphicFramePr>
        <p:xfrm>
          <a:off x="1983617" y="2048881"/>
          <a:ext cx="5676056" cy="3018561"/>
        </p:xfrm>
        <a:graphic>
          <a:graphicData uri="http://schemas.openxmlformats.org/drawingml/2006/table">
            <a:tbl>
              <a:tblPr firstRow="1" bandRow="1">
                <a:tableStyleId>{5C22544A-7EE6-4342-B048-85BDC9FD1C3A}</a:tableStyleId>
              </a:tblPr>
              <a:tblGrid>
                <a:gridCol w="1419014">
                  <a:extLst>
                    <a:ext uri="{9D8B030D-6E8A-4147-A177-3AD203B41FA5}">
                      <a16:colId xmlns:a16="http://schemas.microsoft.com/office/drawing/2014/main" val="1275655316"/>
                    </a:ext>
                  </a:extLst>
                </a:gridCol>
                <a:gridCol w="1419014">
                  <a:extLst>
                    <a:ext uri="{9D8B030D-6E8A-4147-A177-3AD203B41FA5}">
                      <a16:colId xmlns:a16="http://schemas.microsoft.com/office/drawing/2014/main" val="1963248752"/>
                    </a:ext>
                  </a:extLst>
                </a:gridCol>
                <a:gridCol w="1419014">
                  <a:extLst>
                    <a:ext uri="{9D8B030D-6E8A-4147-A177-3AD203B41FA5}">
                      <a16:colId xmlns:a16="http://schemas.microsoft.com/office/drawing/2014/main" val="1331149378"/>
                    </a:ext>
                  </a:extLst>
                </a:gridCol>
                <a:gridCol w="1419014">
                  <a:extLst>
                    <a:ext uri="{9D8B030D-6E8A-4147-A177-3AD203B41FA5}">
                      <a16:colId xmlns:a16="http://schemas.microsoft.com/office/drawing/2014/main" val="412048789"/>
                    </a:ext>
                  </a:extLst>
                </a:gridCol>
              </a:tblGrid>
              <a:tr h="431223">
                <a:tc>
                  <a:txBody>
                    <a:bodyPr/>
                    <a:lstStyle/>
                    <a:p>
                      <a:pPr algn="ctr"/>
                      <a:r>
                        <a:rPr lang="en-US" sz="2000" dirty="0"/>
                        <a:t>Labs</a:t>
                      </a:r>
                    </a:p>
                  </a:txBody>
                  <a:tcPr anchor="ctr"/>
                </a:tc>
                <a:tc>
                  <a:txBody>
                    <a:bodyPr/>
                    <a:lstStyle/>
                    <a:p>
                      <a:pPr algn="ctr"/>
                      <a:r>
                        <a:rPr lang="en-US" sz="2000" dirty="0"/>
                        <a:t>3/13</a:t>
                      </a:r>
                    </a:p>
                  </a:txBody>
                  <a:tcPr anchor="ctr"/>
                </a:tc>
                <a:tc>
                  <a:txBody>
                    <a:bodyPr/>
                    <a:lstStyle/>
                    <a:p>
                      <a:pPr algn="ctr"/>
                      <a:r>
                        <a:rPr lang="en-US" sz="2000" dirty="0"/>
                        <a:t>3/15</a:t>
                      </a:r>
                    </a:p>
                  </a:txBody>
                  <a:tcPr anchor="ctr"/>
                </a:tc>
                <a:tc>
                  <a:txBody>
                    <a:bodyPr/>
                    <a:lstStyle/>
                    <a:p>
                      <a:pPr algn="ctr"/>
                      <a:r>
                        <a:rPr lang="en-US" sz="2000" dirty="0"/>
                        <a:t>3/18</a:t>
                      </a:r>
                    </a:p>
                  </a:txBody>
                  <a:tcPr anchor="ctr"/>
                </a:tc>
                <a:extLst>
                  <a:ext uri="{0D108BD9-81ED-4DB2-BD59-A6C34878D82A}">
                    <a16:rowId xmlns:a16="http://schemas.microsoft.com/office/drawing/2014/main" val="1510874891"/>
                  </a:ext>
                </a:extLst>
              </a:tr>
              <a:tr h="431223">
                <a:tc>
                  <a:txBody>
                    <a:bodyPr/>
                    <a:lstStyle/>
                    <a:p>
                      <a:r>
                        <a:rPr lang="en-US" dirty="0"/>
                        <a:t>K</a:t>
                      </a:r>
                    </a:p>
                  </a:txBody>
                  <a:tcPr anchor="ctr"/>
                </a:tc>
                <a:tc>
                  <a:txBody>
                    <a:bodyPr/>
                    <a:lstStyle/>
                    <a:p>
                      <a:r>
                        <a:rPr lang="en-US" dirty="0"/>
                        <a:t>3.5 </a:t>
                      </a:r>
                      <a:r>
                        <a:rPr lang="en-US" dirty="0">
                          <a:latin typeface="Calibri" panose="020F0502020204030204" pitchFamily="34" charset="0"/>
                          <a:cs typeface="Calibri" panose="020F0502020204030204" pitchFamily="34" charset="0"/>
                        </a:rPr>
                        <a:t>↓</a:t>
                      </a: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783680433"/>
                  </a:ext>
                </a:extLst>
              </a:tr>
              <a:tr h="431223">
                <a:tc>
                  <a:txBody>
                    <a:bodyPr/>
                    <a:lstStyle/>
                    <a:p>
                      <a:r>
                        <a:rPr lang="en-US" dirty="0"/>
                        <a:t>Mg</a:t>
                      </a:r>
                    </a:p>
                  </a:txBody>
                  <a:tcPr anchor="ctr"/>
                </a:tc>
                <a:tc>
                  <a:txBody>
                    <a:bodyPr/>
                    <a:lstStyle/>
                    <a:p>
                      <a:endParaRPr lang="en-US" dirty="0"/>
                    </a:p>
                  </a:txBody>
                  <a:tcPr/>
                </a:tc>
                <a:tc>
                  <a:txBody>
                    <a:bodyPr/>
                    <a:lstStyle/>
                    <a:p>
                      <a:r>
                        <a:rPr lang="en-US" dirty="0"/>
                        <a:t>1.7 </a:t>
                      </a:r>
                      <a:r>
                        <a:rPr lang="en-US" dirty="0">
                          <a:latin typeface="Calibri" panose="020F0502020204030204" pitchFamily="34" charset="0"/>
                          <a:cs typeface="Calibri" panose="020F0502020204030204" pitchFamily="34" charset="0"/>
                        </a:rPr>
                        <a:t>↓</a:t>
                      </a:r>
                      <a:endParaRPr lang="en-US" dirty="0"/>
                    </a:p>
                  </a:txBody>
                  <a:tcPr/>
                </a:tc>
                <a:tc>
                  <a:txBody>
                    <a:bodyPr/>
                    <a:lstStyle/>
                    <a:p>
                      <a:endParaRPr lang="en-US" dirty="0"/>
                    </a:p>
                  </a:txBody>
                  <a:tcPr/>
                </a:tc>
                <a:extLst>
                  <a:ext uri="{0D108BD9-81ED-4DB2-BD59-A6C34878D82A}">
                    <a16:rowId xmlns:a16="http://schemas.microsoft.com/office/drawing/2014/main" val="132469097"/>
                  </a:ext>
                </a:extLst>
              </a:tr>
              <a:tr h="431223">
                <a:tc>
                  <a:txBody>
                    <a:bodyPr/>
                    <a:lstStyle/>
                    <a:p>
                      <a:r>
                        <a:rPr lang="en-US" dirty="0"/>
                        <a:t>BUN</a:t>
                      </a:r>
                    </a:p>
                  </a:txBody>
                  <a:tcPr anchor="ctr"/>
                </a:tc>
                <a:tc>
                  <a:txBody>
                    <a:bodyPr/>
                    <a:lstStyle/>
                    <a:p>
                      <a:endParaRPr lang="en-US" dirty="0"/>
                    </a:p>
                  </a:txBody>
                  <a:tcPr/>
                </a:tc>
                <a:tc>
                  <a:txBody>
                    <a:bodyPr/>
                    <a:lstStyle/>
                    <a:p>
                      <a:r>
                        <a:rPr lang="en-US" dirty="0"/>
                        <a:t>6 </a:t>
                      </a:r>
                      <a:r>
                        <a:rPr lang="en-US" dirty="0">
                          <a:latin typeface="Calibri" panose="020F0502020204030204" pitchFamily="34" charset="0"/>
                          <a:cs typeface="Calibri" panose="020F0502020204030204" pitchFamily="34" charset="0"/>
                        </a:rPr>
                        <a:t>↓</a:t>
                      </a:r>
                      <a:endParaRPr lang="en-US" dirty="0"/>
                    </a:p>
                  </a:txBody>
                  <a:tcPr/>
                </a:tc>
                <a:tc>
                  <a:txBody>
                    <a:bodyPr/>
                    <a:lstStyle/>
                    <a:p>
                      <a:endParaRPr lang="en-US" dirty="0"/>
                    </a:p>
                  </a:txBody>
                  <a:tcPr/>
                </a:tc>
                <a:extLst>
                  <a:ext uri="{0D108BD9-81ED-4DB2-BD59-A6C34878D82A}">
                    <a16:rowId xmlns:a16="http://schemas.microsoft.com/office/drawing/2014/main" val="1192702795"/>
                  </a:ext>
                </a:extLst>
              </a:tr>
              <a:tr h="431223">
                <a:tc>
                  <a:txBody>
                    <a:bodyPr/>
                    <a:lstStyle/>
                    <a:p>
                      <a:r>
                        <a:rPr lang="en-US" dirty="0"/>
                        <a:t>WBC</a:t>
                      </a:r>
                    </a:p>
                  </a:txBody>
                  <a:tcPr anchor="ctr"/>
                </a:tc>
                <a:tc>
                  <a:txBody>
                    <a:bodyPr/>
                    <a:lstStyle/>
                    <a:p>
                      <a:r>
                        <a:rPr lang="en-US" dirty="0"/>
                        <a:t>2.8 </a:t>
                      </a:r>
                      <a:r>
                        <a:rPr lang="en-US" dirty="0">
                          <a:latin typeface="Calibri" panose="020F0502020204030204" pitchFamily="34" charset="0"/>
                          <a:cs typeface="Calibri" panose="020F0502020204030204" pitchFamily="34" charset="0"/>
                        </a:rPr>
                        <a:t>↓</a:t>
                      </a:r>
                      <a:endParaRPr lang="en-US" dirty="0"/>
                    </a:p>
                  </a:txBody>
                  <a:tcPr/>
                </a:tc>
                <a:tc>
                  <a:txBody>
                    <a:bodyPr/>
                    <a:lstStyle/>
                    <a:p>
                      <a:r>
                        <a:rPr lang="en-US" dirty="0"/>
                        <a:t>4.4 </a:t>
                      </a:r>
                      <a:r>
                        <a:rPr lang="en-US" dirty="0">
                          <a:latin typeface="Calibri" panose="020F0502020204030204" pitchFamily="34" charset="0"/>
                          <a:cs typeface="Calibri" panose="020F0502020204030204" pitchFamily="34" charset="0"/>
                        </a:rPr>
                        <a:t>↓</a:t>
                      </a:r>
                      <a:endParaRPr lang="en-US" dirty="0"/>
                    </a:p>
                  </a:txBody>
                  <a:tcPr/>
                </a:tc>
                <a:tc>
                  <a:txBody>
                    <a:bodyPr/>
                    <a:lstStyle/>
                    <a:p>
                      <a:r>
                        <a:rPr lang="en-US" dirty="0"/>
                        <a:t>11.0 </a:t>
                      </a:r>
                      <a:r>
                        <a:rPr lang="en-US" dirty="0">
                          <a:latin typeface="Calibri" panose="020F0502020204030204" pitchFamily="34" charset="0"/>
                          <a:cs typeface="Calibri" panose="020F0502020204030204" pitchFamily="34" charset="0"/>
                        </a:rPr>
                        <a:t>↑</a:t>
                      </a:r>
                      <a:endParaRPr lang="en-US" dirty="0"/>
                    </a:p>
                  </a:txBody>
                  <a:tcPr/>
                </a:tc>
                <a:extLst>
                  <a:ext uri="{0D108BD9-81ED-4DB2-BD59-A6C34878D82A}">
                    <a16:rowId xmlns:a16="http://schemas.microsoft.com/office/drawing/2014/main" val="1592600762"/>
                  </a:ext>
                </a:extLst>
              </a:tr>
              <a:tr h="431223">
                <a:tc>
                  <a:txBody>
                    <a:bodyPr/>
                    <a:lstStyle/>
                    <a:p>
                      <a:r>
                        <a:rPr lang="en-US" dirty="0"/>
                        <a:t>AST</a:t>
                      </a:r>
                    </a:p>
                  </a:txBody>
                  <a:tcPr anchor="ctr"/>
                </a:tc>
                <a:tc>
                  <a:txBody>
                    <a:bodyPr/>
                    <a:lstStyle/>
                    <a:p>
                      <a:endParaRPr lang="en-US" dirty="0"/>
                    </a:p>
                  </a:txBody>
                  <a:tcPr/>
                </a:tc>
                <a:tc>
                  <a:txBody>
                    <a:bodyPr/>
                    <a:lstStyle/>
                    <a:p>
                      <a:endParaRPr lang="en-US" dirty="0"/>
                    </a:p>
                  </a:txBody>
                  <a:tcPr/>
                </a:tc>
                <a:tc>
                  <a:txBody>
                    <a:bodyPr/>
                    <a:lstStyle/>
                    <a:p>
                      <a:r>
                        <a:rPr lang="en-US" dirty="0"/>
                        <a:t>44 </a:t>
                      </a:r>
                      <a:r>
                        <a:rPr lang="en-US" dirty="0">
                          <a:latin typeface="Calibri" panose="020F0502020204030204" pitchFamily="34" charset="0"/>
                          <a:cs typeface="Calibri" panose="020F0502020204030204" pitchFamily="34" charset="0"/>
                        </a:rPr>
                        <a:t>↑</a:t>
                      </a:r>
                      <a:endParaRPr lang="en-US" dirty="0"/>
                    </a:p>
                  </a:txBody>
                  <a:tcPr/>
                </a:tc>
                <a:extLst>
                  <a:ext uri="{0D108BD9-81ED-4DB2-BD59-A6C34878D82A}">
                    <a16:rowId xmlns:a16="http://schemas.microsoft.com/office/drawing/2014/main" val="2878425656"/>
                  </a:ext>
                </a:extLst>
              </a:tr>
              <a:tr h="431223">
                <a:tc>
                  <a:txBody>
                    <a:bodyPr/>
                    <a:lstStyle/>
                    <a:p>
                      <a:r>
                        <a:rPr lang="en-US" dirty="0"/>
                        <a:t>ALT</a:t>
                      </a:r>
                    </a:p>
                  </a:txBody>
                  <a:tcPr anchor="ctr"/>
                </a:tc>
                <a:tc>
                  <a:txBody>
                    <a:bodyPr/>
                    <a:lstStyle/>
                    <a:p>
                      <a:endParaRPr lang="en-US" dirty="0"/>
                    </a:p>
                  </a:txBody>
                  <a:tcPr/>
                </a:tc>
                <a:tc>
                  <a:txBody>
                    <a:bodyPr/>
                    <a:lstStyle/>
                    <a:p>
                      <a:endParaRPr lang="en-US" dirty="0"/>
                    </a:p>
                  </a:txBody>
                  <a:tcPr/>
                </a:tc>
                <a:tc>
                  <a:txBody>
                    <a:bodyPr/>
                    <a:lstStyle/>
                    <a:p>
                      <a:r>
                        <a:rPr lang="en-US" dirty="0"/>
                        <a:t>73 </a:t>
                      </a:r>
                      <a:r>
                        <a:rPr lang="en-US" dirty="0">
                          <a:latin typeface="Calibri" panose="020F0502020204030204" pitchFamily="34" charset="0"/>
                          <a:cs typeface="Calibri" panose="020F0502020204030204" pitchFamily="34" charset="0"/>
                        </a:rPr>
                        <a:t>↑</a:t>
                      </a:r>
                      <a:endParaRPr lang="en-US" dirty="0"/>
                    </a:p>
                  </a:txBody>
                  <a:tcPr/>
                </a:tc>
                <a:extLst>
                  <a:ext uri="{0D108BD9-81ED-4DB2-BD59-A6C34878D82A}">
                    <a16:rowId xmlns:a16="http://schemas.microsoft.com/office/drawing/2014/main" val="1047822929"/>
                  </a:ext>
                </a:extLst>
              </a:tr>
            </a:tbl>
          </a:graphicData>
        </a:graphic>
      </p:graphicFrame>
    </p:spTree>
    <p:extLst>
      <p:ext uri="{BB962C8B-B14F-4D97-AF65-F5344CB8AC3E}">
        <p14:creationId xmlns:p14="http://schemas.microsoft.com/office/powerpoint/2010/main" val="1914351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A97A-64C3-4E54-BBB0-ED14E3CD0693}"/>
              </a:ext>
            </a:extLst>
          </p:cNvPr>
          <p:cNvSpPr>
            <a:spLocks noGrp="1"/>
          </p:cNvSpPr>
          <p:nvPr>
            <p:ph type="title"/>
          </p:nvPr>
        </p:nvSpPr>
        <p:spPr>
          <a:xfrm>
            <a:off x="785618" y="2077453"/>
            <a:ext cx="8596668" cy="3144254"/>
          </a:xfrm>
        </p:spPr>
        <p:txBody>
          <a:bodyPr>
            <a:normAutofit/>
          </a:bodyPr>
          <a:lstStyle/>
          <a:p>
            <a:r>
              <a:rPr lang="en-US" sz="8000" b="1" dirty="0">
                <a:solidFill>
                  <a:srgbClr val="0070C0"/>
                </a:solidFill>
                <a:latin typeface="Helvetica" charset="0"/>
                <a:ea typeface="Helvetica" charset="0"/>
                <a:cs typeface="Helvetica" charset="0"/>
              </a:rPr>
              <a:t>Conclusion/ Summary</a:t>
            </a:r>
            <a:endParaRPr lang="en-US" sz="8000" dirty="0"/>
          </a:p>
        </p:txBody>
      </p:sp>
    </p:spTree>
    <p:extLst>
      <p:ext uri="{BB962C8B-B14F-4D97-AF65-F5344CB8AC3E}">
        <p14:creationId xmlns:p14="http://schemas.microsoft.com/office/powerpoint/2010/main" val="3533765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432A7-7AF5-4E98-A60F-78B3A825C83B}"/>
              </a:ext>
            </a:extLst>
          </p:cNvPr>
          <p:cNvSpPr>
            <a:spLocks noGrp="1"/>
          </p:cNvSpPr>
          <p:nvPr>
            <p:ph type="title"/>
          </p:nvPr>
        </p:nvSpPr>
        <p:spPr/>
        <p:txBody>
          <a:bodyPr>
            <a:normAutofit/>
          </a:bodyPr>
          <a:lstStyle/>
          <a:p>
            <a:r>
              <a:rPr lang="en-US" sz="4800" dirty="0">
                <a:solidFill>
                  <a:srgbClr val="0070C0"/>
                </a:solidFill>
              </a:rPr>
              <a:t>Conclusion/Summary</a:t>
            </a:r>
            <a:endParaRPr lang="en-US" sz="4800" dirty="0"/>
          </a:p>
        </p:txBody>
      </p:sp>
      <p:sp>
        <p:nvSpPr>
          <p:cNvPr id="3" name="Content Placeholder 2">
            <a:extLst>
              <a:ext uri="{FF2B5EF4-FFF2-40B4-BE49-F238E27FC236}">
                <a16:creationId xmlns:a16="http://schemas.microsoft.com/office/drawing/2014/main" id="{F80A2E19-D15B-4DE7-AB6E-45BB3F1FA56D}"/>
              </a:ext>
            </a:extLst>
          </p:cNvPr>
          <p:cNvSpPr>
            <a:spLocks noGrp="1"/>
          </p:cNvSpPr>
          <p:nvPr>
            <p:ph idx="1"/>
          </p:nvPr>
        </p:nvSpPr>
        <p:spPr>
          <a:xfrm>
            <a:off x="677334" y="2160590"/>
            <a:ext cx="8596668" cy="4087810"/>
          </a:xfrm>
        </p:spPr>
        <p:txBody>
          <a:bodyPr>
            <a:normAutofit/>
          </a:bodyPr>
          <a:lstStyle/>
          <a:p>
            <a:pPr marL="0" indent="0">
              <a:buNone/>
            </a:pPr>
            <a:r>
              <a:rPr lang="en-US" sz="2200" dirty="0"/>
              <a:t>Intervention must be individualized based on the patients symptoms.  Lung Cancer patients need nutrition education not only on food safety (for compromised immune function), fluid and fiber (for constipation), and high calorie-high protein diet (to maintain weight &amp; muscle mass/strength), but also for additional disease states that accompany the cancer, such as COPD.  The MNT should be designed specifically for your patient to help them improve: dietary intake, nutritional status, functional status, and quality of life with NSCLC.  Additionally, it will aid in the prevention of: further nutritional depletion, malnutrition, further complications, and breaks in treatment.</a:t>
            </a:r>
          </a:p>
        </p:txBody>
      </p:sp>
    </p:spTree>
    <p:extLst>
      <p:ext uri="{BB962C8B-B14F-4D97-AF65-F5344CB8AC3E}">
        <p14:creationId xmlns:p14="http://schemas.microsoft.com/office/powerpoint/2010/main" val="4054894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6BF43-9F15-408C-AA82-F104114D6761}"/>
              </a:ext>
            </a:extLst>
          </p:cNvPr>
          <p:cNvSpPr>
            <a:spLocks noGrp="1"/>
          </p:cNvSpPr>
          <p:nvPr>
            <p:ph type="title"/>
          </p:nvPr>
        </p:nvSpPr>
        <p:spPr>
          <a:xfrm>
            <a:off x="677334" y="609600"/>
            <a:ext cx="8596668" cy="899886"/>
          </a:xfrm>
        </p:spPr>
        <p:txBody>
          <a:bodyPr>
            <a:normAutofit/>
          </a:bodyPr>
          <a:lstStyle/>
          <a:p>
            <a:r>
              <a:rPr lang="en-US" sz="4800" dirty="0">
                <a:solidFill>
                  <a:srgbClr val="0070C0"/>
                </a:solidFill>
              </a:rPr>
              <a:t>References</a:t>
            </a:r>
            <a:endParaRPr lang="en-US" sz="4800" dirty="0"/>
          </a:p>
        </p:txBody>
      </p:sp>
      <p:sp>
        <p:nvSpPr>
          <p:cNvPr id="3" name="Content Placeholder 2">
            <a:extLst>
              <a:ext uri="{FF2B5EF4-FFF2-40B4-BE49-F238E27FC236}">
                <a16:creationId xmlns:a16="http://schemas.microsoft.com/office/drawing/2014/main" id="{505B9588-2491-4F02-94B5-9D92DCB0B60E}"/>
              </a:ext>
            </a:extLst>
          </p:cNvPr>
          <p:cNvSpPr>
            <a:spLocks noGrp="1"/>
          </p:cNvSpPr>
          <p:nvPr>
            <p:ph idx="1"/>
          </p:nvPr>
        </p:nvSpPr>
        <p:spPr>
          <a:xfrm>
            <a:off x="677333" y="1509487"/>
            <a:ext cx="8902095" cy="4738914"/>
          </a:xfrm>
        </p:spPr>
        <p:txBody>
          <a:bodyPr>
            <a:normAutofit fontScale="77500" lnSpcReduction="20000"/>
          </a:bodyPr>
          <a:lstStyle/>
          <a:p>
            <a:pPr marL="0" indent="0">
              <a:buNone/>
            </a:pPr>
            <a:r>
              <a:rPr lang="en-US" dirty="0"/>
              <a:t>1.  Key Statistics for Lung Cancer.  American Cancer Society website. </a:t>
            </a:r>
            <a:r>
              <a:rPr lang="en-US" dirty="0">
                <a:hlinkClick r:id="rId3"/>
              </a:rPr>
              <a:t>https://www.cancer.org/cancer/non-small-cell-lung-cancer/about/key-statistics.html</a:t>
            </a:r>
            <a:r>
              <a:rPr lang="en-US" dirty="0"/>
              <a:t>.  Accessed 3/24/2019</a:t>
            </a:r>
          </a:p>
          <a:p>
            <a:pPr marL="0" indent="0">
              <a:buNone/>
            </a:pPr>
            <a:r>
              <a:rPr lang="en-US" dirty="0"/>
              <a:t>2.  Ettinger DS, Wood DE, </a:t>
            </a:r>
            <a:r>
              <a:rPr lang="en-US" dirty="0" err="1"/>
              <a:t>Aisner</a:t>
            </a:r>
            <a:r>
              <a:rPr lang="en-US" dirty="0"/>
              <a:t> DL, </a:t>
            </a:r>
            <a:r>
              <a:rPr lang="en-US" dirty="0" err="1"/>
              <a:t>Akerley</a:t>
            </a:r>
            <a:r>
              <a:rPr lang="en-US" dirty="0"/>
              <a:t> W, et al. Non-small cell lung cancer, Version 5.2017, NCCN clinical practice guidelines in oncology. </a:t>
            </a:r>
            <a:r>
              <a:rPr lang="en-US" i="1" dirty="0"/>
              <a:t>Journal of the National Comprehensive Cancer Network J Natl </a:t>
            </a:r>
            <a:r>
              <a:rPr lang="en-US" i="1" dirty="0" err="1"/>
              <a:t>Compr</a:t>
            </a:r>
            <a:r>
              <a:rPr lang="en-US" i="1" dirty="0"/>
              <a:t> </a:t>
            </a:r>
            <a:r>
              <a:rPr lang="en-US" i="1" dirty="0" err="1"/>
              <a:t>Canc</a:t>
            </a:r>
            <a:r>
              <a:rPr lang="en-US" i="1" dirty="0"/>
              <a:t> </a:t>
            </a:r>
            <a:r>
              <a:rPr lang="en-US" i="1" dirty="0" err="1"/>
              <a:t>Netw</a:t>
            </a:r>
            <a:r>
              <a:rPr lang="en-US" dirty="0"/>
              <a:t>, 2017;</a:t>
            </a:r>
            <a:r>
              <a:rPr lang="en-US" i="1" dirty="0"/>
              <a:t>15</a:t>
            </a:r>
            <a:r>
              <a:rPr lang="en-US" dirty="0"/>
              <a:t>(4):504-535.  https://jnccn.org/view/journals/jnccn/15/4/article-p504.xml.  Accessed 3/24/2019.</a:t>
            </a:r>
          </a:p>
          <a:p>
            <a:pPr marL="0" indent="0">
              <a:buNone/>
            </a:pPr>
            <a:r>
              <a:rPr lang="en-US" dirty="0"/>
              <a:t>3. Kiss N. Nutrition support and dietary interventions for patients with lung cancer: current insights. </a:t>
            </a:r>
            <a:r>
              <a:rPr lang="en-US" i="1" dirty="0"/>
              <a:t>Lung Cancer (</a:t>
            </a:r>
            <a:r>
              <a:rPr lang="en-US" i="1" dirty="0" err="1"/>
              <a:t>Auckl</a:t>
            </a:r>
            <a:r>
              <a:rPr lang="en-US" i="1" dirty="0"/>
              <a:t>)</a:t>
            </a:r>
            <a:r>
              <a:rPr lang="en-US" dirty="0"/>
              <a:t>. 2016;7:1-9. </a:t>
            </a:r>
            <a:r>
              <a:rPr lang="en-US" u="sng" dirty="0">
                <a:hlinkClick r:id="rId4"/>
              </a:rPr>
              <a:t>https://www.ncbi.nlm.nih.gov/pmc/articles/PMC5310694/</a:t>
            </a:r>
            <a:r>
              <a:rPr lang="en-US" dirty="0"/>
              <a:t>.  Accessed 3/24/2019.</a:t>
            </a:r>
          </a:p>
          <a:p>
            <a:pPr marL="0" indent="0">
              <a:buNone/>
            </a:pPr>
            <a:r>
              <a:rPr lang="en-US" dirty="0"/>
              <a:t>4. Yang JJ, Yu D, Takata Y, Smith-Warner SA, et al. Dietary fat intake and lung cancer risk: a pooled analysis. </a:t>
            </a:r>
            <a:r>
              <a:rPr lang="en-US" i="1" dirty="0"/>
              <a:t>Journal of Clinical Oncology. </a:t>
            </a:r>
            <a:r>
              <a:rPr lang="en-US" dirty="0"/>
              <a:t>2017;35(26):3055-3064.  </a:t>
            </a:r>
            <a:r>
              <a:rPr lang="en-US" u="sng" dirty="0">
                <a:hlinkClick r:id="rId5"/>
              </a:rPr>
              <a:t>https://ascopubs.org/doi/full/10.1200/JCO.2017.73. 3329</a:t>
            </a:r>
            <a:r>
              <a:rPr lang="en-US" dirty="0"/>
              <a:t>.   Accessed 3/24/2019. </a:t>
            </a:r>
          </a:p>
          <a:p>
            <a:pPr marL="0" indent="0">
              <a:buNone/>
            </a:pPr>
            <a:r>
              <a:rPr lang="en-US" dirty="0"/>
              <a:t>5. Arends J, Bachmann P, </a:t>
            </a:r>
            <a:r>
              <a:rPr lang="en-US" dirty="0" err="1"/>
              <a:t>Baracos</a:t>
            </a:r>
            <a:r>
              <a:rPr lang="en-US" dirty="0"/>
              <a:t> V, et al.  ESPEN guidelines on nutrition in cancer patients. </a:t>
            </a:r>
            <a:r>
              <a:rPr lang="en-US" i="1" dirty="0"/>
              <a:t>Clinical Nutrition </a:t>
            </a:r>
            <a:r>
              <a:rPr lang="en-US" i="1" dirty="0" err="1"/>
              <a:t>Jrnl</a:t>
            </a:r>
            <a:r>
              <a:rPr lang="en-US" i="1" dirty="0"/>
              <a:t>.   </a:t>
            </a:r>
            <a:r>
              <a:rPr lang="en-US" dirty="0"/>
              <a:t>2016;36:11-48.  </a:t>
            </a:r>
            <a:r>
              <a:rPr lang="en-US" u="sng" dirty="0">
                <a:hlinkClick r:id="rId6"/>
              </a:rPr>
              <a:t>https://www.clinicalnutritionjournal.com/ article/S0261-5614(16)30181-9/pdf</a:t>
            </a:r>
            <a:r>
              <a:rPr lang="en-US" dirty="0"/>
              <a:t>.  Accessed 3/24/2019.</a:t>
            </a:r>
          </a:p>
          <a:p>
            <a:pPr marL="0" indent="0">
              <a:buNone/>
            </a:pPr>
            <a:r>
              <a:rPr lang="en-US" dirty="0"/>
              <a:t>6. Oncology.  Nutrition Care Manual website.  </a:t>
            </a:r>
            <a:r>
              <a:rPr lang="en-US" dirty="0">
                <a:hlinkClick r:id="rId7"/>
              </a:rPr>
              <a:t>https://www.nutritioncaremanual.org</a:t>
            </a:r>
            <a:r>
              <a:rPr lang="en-US" dirty="0"/>
              <a:t>.  Accessed 3/24/2019.</a:t>
            </a:r>
          </a:p>
          <a:p>
            <a:pPr marL="0" indent="0">
              <a:buNone/>
            </a:pPr>
            <a:r>
              <a:rPr lang="en-US" dirty="0"/>
              <a:t>7.  Oncology Evidence-Based Nutrition Practice Guideline.  Academy of Nutrition and Dietetics Evidence Analysis Library website. </a:t>
            </a:r>
            <a:r>
              <a:rPr lang="en-US" dirty="0">
                <a:hlinkClick r:id="rId8"/>
              </a:rPr>
              <a:t>https://www.andeal.org/topic.cfm?menu=5291&amp;cat=5069</a:t>
            </a:r>
            <a:r>
              <a:rPr lang="en-US" dirty="0"/>
              <a:t>.  Accessed 3/24/2019.</a:t>
            </a:r>
          </a:p>
          <a:p>
            <a:pPr marL="0" indent="0">
              <a:buNone/>
            </a:pPr>
            <a:r>
              <a:rPr lang="en-US" dirty="0"/>
              <a:t>8.  Thompson KL, Elliot L, Fuchs-</a:t>
            </a:r>
            <a:r>
              <a:rPr lang="en-US" dirty="0" err="1"/>
              <a:t>Tarlovsky</a:t>
            </a:r>
            <a:r>
              <a:rPr lang="en-US" dirty="0"/>
              <a:t>, et al. Oncology evidence-based nutrition practice guidelines for adults. 2017;117(2):297-310.e47. </a:t>
            </a:r>
            <a:r>
              <a:rPr lang="en-US" dirty="0">
                <a:hlinkClick r:id="rId9"/>
              </a:rPr>
              <a:t>https://jandonline.org/article/S2212-2672(16)30265-9/pdf</a:t>
            </a:r>
            <a:r>
              <a:rPr lang="en-US" dirty="0"/>
              <a:t>.  Accessed 3/31</a:t>
            </a:r>
            <a:r>
              <a:rPr lang="en-US" i="1" dirty="0"/>
              <a:t>J </a:t>
            </a:r>
            <a:r>
              <a:rPr lang="en-US" i="1" dirty="0" err="1"/>
              <a:t>Acad</a:t>
            </a:r>
            <a:r>
              <a:rPr lang="en-US" i="1" dirty="0"/>
              <a:t> </a:t>
            </a:r>
            <a:r>
              <a:rPr lang="en-US" i="1" dirty="0" err="1"/>
              <a:t>Nutr</a:t>
            </a:r>
            <a:r>
              <a:rPr lang="en-US" i="1" dirty="0"/>
              <a:t> Diet. </a:t>
            </a:r>
            <a:r>
              <a:rPr lang="en-US" dirty="0"/>
              <a:t>/2019.</a:t>
            </a:r>
          </a:p>
        </p:txBody>
      </p:sp>
    </p:spTree>
    <p:extLst>
      <p:ext uri="{BB962C8B-B14F-4D97-AF65-F5344CB8AC3E}">
        <p14:creationId xmlns:p14="http://schemas.microsoft.com/office/powerpoint/2010/main" val="4149010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35DA-58F3-4C2E-B609-7B825479EBF3}"/>
              </a:ext>
            </a:extLst>
          </p:cNvPr>
          <p:cNvSpPr>
            <a:spLocks noGrp="1"/>
          </p:cNvSpPr>
          <p:nvPr>
            <p:ph type="title"/>
          </p:nvPr>
        </p:nvSpPr>
        <p:spPr>
          <a:xfrm>
            <a:off x="1202628" y="926945"/>
            <a:ext cx="8596668" cy="1320800"/>
          </a:xfrm>
        </p:spPr>
        <p:txBody>
          <a:bodyPr>
            <a:normAutofit/>
          </a:bodyPr>
          <a:lstStyle/>
          <a:p>
            <a:r>
              <a:rPr lang="en-US" sz="3500" b="1" dirty="0">
                <a:solidFill>
                  <a:srgbClr val="0070C0"/>
                </a:solidFill>
                <a:latin typeface="Helvetica" panose="020B0604020202020204" pitchFamily="34" charset="0"/>
                <a:cs typeface="Helvetica" panose="020B0604020202020204" pitchFamily="34" charset="0"/>
              </a:rPr>
              <a:t>Non-Small Cell Lung Cancer (NSCLC)</a:t>
            </a:r>
            <a:br>
              <a:rPr lang="en-US" sz="3500" b="1" dirty="0">
                <a:solidFill>
                  <a:srgbClr val="0070C0"/>
                </a:solidFill>
              </a:rPr>
            </a:br>
            <a:r>
              <a:rPr lang="en-US" sz="3500" b="1" dirty="0">
                <a:solidFill>
                  <a:srgbClr val="0070C0"/>
                </a:solidFill>
              </a:rPr>
              <a:t>Overview</a:t>
            </a:r>
            <a:endParaRPr lang="en-US" sz="3500" b="1" dirty="0"/>
          </a:p>
        </p:txBody>
      </p:sp>
      <p:sp>
        <p:nvSpPr>
          <p:cNvPr id="3" name="Content Placeholder 2">
            <a:extLst>
              <a:ext uri="{FF2B5EF4-FFF2-40B4-BE49-F238E27FC236}">
                <a16:creationId xmlns:a16="http://schemas.microsoft.com/office/drawing/2014/main" id="{354ECA9F-FB6B-4E8D-88F0-76A3295E9998}"/>
              </a:ext>
            </a:extLst>
          </p:cNvPr>
          <p:cNvSpPr>
            <a:spLocks noGrp="1"/>
          </p:cNvSpPr>
          <p:nvPr>
            <p:ph idx="1"/>
          </p:nvPr>
        </p:nvSpPr>
        <p:spPr>
          <a:xfrm>
            <a:off x="707314" y="2395095"/>
            <a:ext cx="8596668" cy="3672951"/>
          </a:xfrm>
        </p:spPr>
        <p:txBody>
          <a:bodyPr>
            <a:normAutofit/>
          </a:bodyPr>
          <a:lstStyle/>
          <a:p>
            <a:pPr lvl="1"/>
            <a:r>
              <a:rPr lang="en-US" sz="2000" dirty="0"/>
              <a:t>Background Research</a:t>
            </a:r>
          </a:p>
          <a:p>
            <a:pPr lvl="1"/>
            <a:r>
              <a:rPr lang="en-US" sz="2000" dirty="0"/>
              <a:t>Patient Presentation</a:t>
            </a:r>
          </a:p>
          <a:p>
            <a:pPr lvl="1"/>
            <a:r>
              <a:rPr lang="en-US" sz="2000" dirty="0"/>
              <a:t>Nutrition Care Process</a:t>
            </a:r>
          </a:p>
          <a:p>
            <a:pPr lvl="2"/>
            <a:r>
              <a:rPr lang="en-US" sz="2000" dirty="0"/>
              <a:t>Assessment</a:t>
            </a:r>
          </a:p>
          <a:p>
            <a:pPr lvl="2"/>
            <a:r>
              <a:rPr lang="en-US" sz="2000" dirty="0"/>
              <a:t>Diagnosis</a:t>
            </a:r>
          </a:p>
          <a:p>
            <a:pPr lvl="2"/>
            <a:r>
              <a:rPr lang="en-US" sz="2000" dirty="0"/>
              <a:t>Intervention</a:t>
            </a:r>
          </a:p>
          <a:p>
            <a:pPr lvl="2"/>
            <a:r>
              <a:rPr lang="en-US" sz="2000" dirty="0"/>
              <a:t>Monitoring and Evaluation</a:t>
            </a:r>
            <a:endParaRPr lang="en-US" sz="2000" i="1" dirty="0">
              <a:solidFill>
                <a:srgbClr val="FF0000"/>
              </a:solidFill>
            </a:endParaRPr>
          </a:p>
          <a:p>
            <a:pPr lvl="1"/>
            <a:r>
              <a:rPr lang="en-US" sz="2000" dirty="0"/>
              <a:t>Conclusions</a:t>
            </a:r>
          </a:p>
        </p:txBody>
      </p:sp>
    </p:spTree>
    <p:extLst>
      <p:ext uri="{BB962C8B-B14F-4D97-AF65-F5344CB8AC3E}">
        <p14:creationId xmlns:p14="http://schemas.microsoft.com/office/powerpoint/2010/main" val="3616056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A97A-64C3-4E54-BBB0-ED14E3CD0693}"/>
              </a:ext>
            </a:extLst>
          </p:cNvPr>
          <p:cNvSpPr>
            <a:spLocks noGrp="1"/>
          </p:cNvSpPr>
          <p:nvPr>
            <p:ph type="title"/>
          </p:nvPr>
        </p:nvSpPr>
        <p:spPr>
          <a:xfrm>
            <a:off x="769853" y="2979683"/>
            <a:ext cx="8596668" cy="1030693"/>
          </a:xfrm>
        </p:spPr>
        <p:txBody>
          <a:bodyPr>
            <a:normAutofit/>
          </a:bodyPr>
          <a:lstStyle/>
          <a:p>
            <a:r>
              <a:rPr lang="en-US" sz="5000" b="1" dirty="0">
                <a:solidFill>
                  <a:srgbClr val="0070C0"/>
                </a:solidFill>
                <a:latin typeface="Helvetica" charset="0"/>
                <a:ea typeface="Helvetica" charset="0"/>
                <a:cs typeface="Helvetica" charset="0"/>
              </a:rPr>
              <a:t>Background Research</a:t>
            </a:r>
            <a:endParaRPr lang="en-US" sz="5000" dirty="0"/>
          </a:p>
        </p:txBody>
      </p:sp>
      <p:cxnSp>
        <p:nvCxnSpPr>
          <p:cNvPr id="7" name="Straight Connector 6">
            <a:extLst>
              <a:ext uri="{FF2B5EF4-FFF2-40B4-BE49-F238E27FC236}">
                <a16:creationId xmlns:a16="http://schemas.microsoft.com/office/drawing/2014/main" id="{BEB8EE9E-14F8-4C02-8A84-78AD2189FEDD}"/>
              </a:ext>
            </a:extLst>
          </p:cNvPr>
          <p:cNvCxnSpPr/>
          <p:nvPr/>
        </p:nvCxnSpPr>
        <p:spPr>
          <a:xfrm>
            <a:off x="769853" y="3878317"/>
            <a:ext cx="815343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485C9AC-641C-4A65-B5D0-10EE6F76A532}"/>
              </a:ext>
            </a:extLst>
          </p:cNvPr>
          <p:cNvSpPr txBox="1"/>
          <p:nvPr/>
        </p:nvSpPr>
        <p:spPr>
          <a:xfrm>
            <a:off x="769853" y="4010376"/>
            <a:ext cx="8153430" cy="400110"/>
          </a:xfrm>
          <a:prstGeom prst="rect">
            <a:avLst/>
          </a:prstGeom>
          <a:noFill/>
        </p:spPr>
        <p:txBody>
          <a:bodyPr wrap="square" rtlCol="0">
            <a:spAutoFit/>
          </a:bodyPr>
          <a:lstStyle/>
          <a:p>
            <a:r>
              <a:rPr lang="en-US" sz="2000" b="1" dirty="0">
                <a:solidFill>
                  <a:srgbClr val="0070C0"/>
                </a:solidFill>
                <a:latin typeface="Helvetica" charset="0"/>
                <a:ea typeface="Helvetica" charset="0"/>
                <a:cs typeface="Helvetica" charset="0"/>
              </a:rPr>
              <a:t>Non-Small Cell Lung Cancer (NSCLC)</a:t>
            </a:r>
            <a:endParaRPr lang="en-US" sz="2000" dirty="0"/>
          </a:p>
        </p:txBody>
      </p:sp>
    </p:spTree>
    <p:extLst>
      <p:ext uri="{BB962C8B-B14F-4D97-AF65-F5344CB8AC3E}">
        <p14:creationId xmlns:p14="http://schemas.microsoft.com/office/powerpoint/2010/main" val="2713752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EF381F4-32E2-429E-B57A-66F0BC4C0477}"/>
              </a:ext>
            </a:extLst>
          </p:cNvPr>
          <p:cNvPicPr>
            <a:picLocks noChangeAspect="1"/>
          </p:cNvPicPr>
          <p:nvPr/>
        </p:nvPicPr>
        <p:blipFill rotWithShape="1">
          <a:blip r:embed="rId3"/>
          <a:srcRect l="34106" t="30578" r="22480" b="8800"/>
          <a:stretch/>
        </p:blipFill>
        <p:spPr>
          <a:xfrm>
            <a:off x="1830541" y="319314"/>
            <a:ext cx="7008573" cy="5872048"/>
          </a:xfrm>
          <a:prstGeom prst="rect">
            <a:avLst/>
          </a:prstGeom>
        </p:spPr>
      </p:pic>
      <p:sp>
        <p:nvSpPr>
          <p:cNvPr id="4" name="TextBox 3">
            <a:extLst>
              <a:ext uri="{FF2B5EF4-FFF2-40B4-BE49-F238E27FC236}">
                <a16:creationId xmlns:a16="http://schemas.microsoft.com/office/drawing/2014/main" id="{0C871BE7-ACAA-4A5E-9CC1-9D895B1033F4}"/>
              </a:ext>
            </a:extLst>
          </p:cNvPr>
          <p:cNvSpPr txBox="1"/>
          <p:nvPr/>
        </p:nvSpPr>
        <p:spPr>
          <a:xfrm>
            <a:off x="475488" y="6371968"/>
            <a:ext cx="7876032" cy="430887"/>
          </a:xfrm>
          <a:prstGeom prst="rect">
            <a:avLst/>
          </a:prstGeom>
          <a:noFill/>
        </p:spPr>
        <p:txBody>
          <a:bodyPr wrap="square" rtlCol="0">
            <a:spAutoFit/>
          </a:bodyPr>
          <a:lstStyle/>
          <a:p>
            <a:pPr lvl="0"/>
            <a:r>
              <a:rPr lang="en-US" sz="1100" dirty="0"/>
              <a:t>What is Non-Small Cell Lung Cancer?  American Cancer Society website. </a:t>
            </a:r>
            <a:r>
              <a:rPr lang="en-US" sz="1100" u="sng" dirty="0"/>
              <a:t>https://www.cancer.org/cancer/non-small-cell-lung-cancer/about</a:t>
            </a:r>
            <a:r>
              <a:rPr lang="en-US" sz="1100" dirty="0"/>
              <a:t>.  Accessed 3/24/2019.</a:t>
            </a:r>
          </a:p>
        </p:txBody>
      </p:sp>
    </p:spTree>
    <p:extLst>
      <p:ext uri="{BB962C8B-B14F-4D97-AF65-F5344CB8AC3E}">
        <p14:creationId xmlns:p14="http://schemas.microsoft.com/office/powerpoint/2010/main" val="836876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A97A-64C3-4E54-BBB0-ED14E3CD0693}"/>
              </a:ext>
            </a:extLst>
          </p:cNvPr>
          <p:cNvSpPr>
            <a:spLocks noGrp="1"/>
          </p:cNvSpPr>
          <p:nvPr>
            <p:ph type="title"/>
          </p:nvPr>
        </p:nvSpPr>
        <p:spPr>
          <a:xfrm>
            <a:off x="769853" y="395753"/>
            <a:ext cx="8596668" cy="981057"/>
          </a:xfrm>
        </p:spPr>
        <p:txBody>
          <a:bodyPr>
            <a:normAutofit/>
          </a:bodyPr>
          <a:lstStyle/>
          <a:p>
            <a:r>
              <a:rPr lang="en-US" sz="3500" dirty="0">
                <a:solidFill>
                  <a:srgbClr val="0070C0"/>
                </a:solidFill>
                <a:latin typeface="Helvetica" charset="0"/>
                <a:ea typeface="Helvetica" charset="0"/>
                <a:cs typeface="Helvetica" charset="0"/>
              </a:rPr>
              <a:t>Epidemiology</a:t>
            </a:r>
            <a:r>
              <a:rPr lang="en-US" sz="1500" dirty="0">
                <a:solidFill>
                  <a:schemeClr val="tx1"/>
                </a:solidFill>
                <a:latin typeface="Helvetica" charset="0"/>
                <a:ea typeface="Helvetica" charset="0"/>
                <a:cs typeface="Helvetica" charset="0"/>
              </a:rPr>
              <a:t>(1,2)</a:t>
            </a:r>
            <a:endParaRPr lang="en-US" sz="1500" dirty="0">
              <a:solidFill>
                <a:schemeClr val="tx1"/>
              </a:solidFill>
            </a:endParaRPr>
          </a:p>
        </p:txBody>
      </p:sp>
      <p:cxnSp>
        <p:nvCxnSpPr>
          <p:cNvPr id="7" name="Straight Connector 6">
            <a:extLst>
              <a:ext uri="{FF2B5EF4-FFF2-40B4-BE49-F238E27FC236}">
                <a16:creationId xmlns:a16="http://schemas.microsoft.com/office/drawing/2014/main" id="{BEB8EE9E-14F8-4C02-8A84-78AD2189FEDD}"/>
              </a:ext>
            </a:extLst>
          </p:cNvPr>
          <p:cNvCxnSpPr/>
          <p:nvPr/>
        </p:nvCxnSpPr>
        <p:spPr>
          <a:xfrm>
            <a:off x="769853" y="1217153"/>
            <a:ext cx="815343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485C9AC-641C-4A65-B5D0-10EE6F76A532}"/>
              </a:ext>
            </a:extLst>
          </p:cNvPr>
          <p:cNvSpPr txBox="1"/>
          <p:nvPr/>
        </p:nvSpPr>
        <p:spPr>
          <a:xfrm>
            <a:off x="769853" y="1739507"/>
            <a:ext cx="8596668" cy="3139321"/>
          </a:xfrm>
          <a:prstGeom prst="rect">
            <a:avLst/>
          </a:prstGeom>
          <a:noFill/>
        </p:spPr>
        <p:txBody>
          <a:bodyPr wrap="square" rtlCol="0">
            <a:spAutoFit/>
          </a:bodyPr>
          <a:lstStyle/>
          <a:p>
            <a:r>
              <a:rPr lang="en-US" sz="2000" dirty="0">
                <a:latin typeface="+mj-lt"/>
                <a:cs typeface="Helvetica" charset="0"/>
              </a:rPr>
              <a:t>NSCLC makes up 80-85% of lung cancers </a:t>
            </a:r>
          </a:p>
          <a:p>
            <a:endParaRPr lang="en-US" sz="2000" dirty="0">
              <a:latin typeface="+mj-lt"/>
              <a:cs typeface="Helvetica" charset="0"/>
            </a:endParaRPr>
          </a:p>
          <a:p>
            <a:r>
              <a:rPr lang="en-US" sz="2000" dirty="0">
                <a:latin typeface="+mj-lt"/>
                <a:cs typeface="Helvetica" charset="0"/>
              </a:rPr>
              <a:t>Survival rates depend on stage at time of diagnoses:</a:t>
            </a:r>
          </a:p>
          <a:p>
            <a:r>
              <a:rPr lang="en-US" sz="2000" dirty="0">
                <a:latin typeface="+mj-lt"/>
                <a:cs typeface="Helvetica" charset="0"/>
              </a:rPr>
              <a:t>17.7% with NSCLS have survival rate ≥5 years after Dx </a:t>
            </a:r>
          </a:p>
          <a:p>
            <a:endParaRPr lang="en-US" sz="2000" dirty="0">
              <a:latin typeface="+mj-lt"/>
              <a:cs typeface="Helvetica" charset="0"/>
            </a:endParaRPr>
          </a:p>
          <a:p>
            <a:r>
              <a:rPr lang="en-US" sz="2000" dirty="0">
                <a:latin typeface="+mj-lt"/>
                <a:cs typeface="Helvetica" charset="0"/>
              </a:rPr>
              <a:t>Multiple Subtypes of NSCLC: </a:t>
            </a:r>
          </a:p>
          <a:p>
            <a:pPr marL="342900" indent="-342900">
              <a:buFont typeface="Arial" panose="020B0604020202020204" pitchFamily="34" charset="0"/>
              <a:buChar char="•"/>
            </a:pPr>
            <a:r>
              <a:rPr lang="en-US" sz="2000" dirty="0">
                <a:latin typeface="+mj-lt"/>
                <a:cs typeface="Helvetica" charset="0"/>
              </a:rPr>
              <a:t>start from different types of lung cells</a:t>
            </a:r>
          </a:p>
          <a:p>
            <a:pPr marL="342900" indent="-342900">
              <a:buFont typeface="Arial" panose="020B0604020202020204" pitchFamily="34" charset="0"/>
              <a:buChar char="•"/>
            </a:pPr>
            <a:r>
              <a:rPr lang="en-US" sz="2000" dirty="0">
                <a:latin typeface="+mj-lt"/>
                <a:cs typeface="Helvetica" charset="0"/>
              </a:rPr>
              <a:t>grouped together due to similarities of treatments and prognosis </a:t>
            </a:r>
          </a:p>
          <a:p>
            <a:endParaRPr lang="en-US" sz="2000" dirty="0">
              <a:latin typeface="+mj-lt"/>
              <a:cs typeface="Helvetica" charset="0"/>
            </a:endParaRPr>
          </a:p>
          <a:p>
            <a:r>
              <a:rPr lang="en-US" dirty="0">
                <a:latin typeface="Helvetica" charset="0"/>
                <a:cs typeface="Helvetica" charset="0"/>
              </a:rPr>
              <a:t>  </a:t>
            </a:r>
          </a:p>
        </p:txBody>
      </p:sp>
    </p:spTree>
    <p:extLst>
      <p:ext uri="{BB962C8B-B14F-4D97-AF65-F5344CB8AC3E}">
        <p14:creationId xmlns:p14="http://schemas.microsoft.com/office/powerpoint/2010/main" val="4025555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A97A-64C3-4E54-BBB0-ED14E3CD0693}"/>
              </a:ext>
            </a:extLst>
          </p:cNvPr>
          <p:cNvSpPr>
            <a:spLocks noGrp="1"/>
          </p:cNvSpPr>
          <p:nvPr>
            <p:ph type="title"/>
          </p:nvPr>
        </p:nvSpPr>
        <p:spPr>
          <a:xfrm>
            <a:off x="518303" y="456093"/>
            <a:ext cx="8596668" cy="981057"/>
          </a:xfrm>
        </p:spPr>
        <p:txBody>
          <a:bodyPr>
            <a:normAutofit/>
          </a:bodyPr>
          <a:lstStyle/>
          <a:p>
            <a:r>
              <a:rPr lang="en-US" sz="3500" dirty="0">
                <a:solidFill>
                  <a:srgbClr val="0070C0"/>
                </a:solidFill>
                <a:latin typeface="Helvetica" charset="0"/>
                <a:ea typeface="Helvetica" charset="0"/>
                <a:cs typeface="Helvetica" charset="0"/>
              </a:rPr>
              <a:t>Etiology</a:t>
            </a:r>
            <a:r>
              <a:rPr lang="en-US" sz="1500" dirty="0">
                <a:solidFill>
                  <a:schemeClr val="tx1"/>
                </a:solidFill>
                <a:latin typeface="Helvetica" charset="0"/>
                <a:ea typeface="Helvetica" charset="0"/>
                <a:cs typeface="Helvetica" charset="0"/>
              </a:rPr>
              <a:t>(1,4)</a:t>
            </a:r>
            <a:endParaRPr lang="en-US" sz="1500" dirty="0">
              <a:solidFill>
                <a:schemeClr val="tx1"/>
              </a:solidFill>
            </a:endParaRPr>
          </a:p>
        </p:txBody>
      </p:sp>
      <p:cxnSp>
        <p:nvCxnSpPr>
          <p:cNvPr id="7" name="Straight Connector 6">
            <a:extLst>
              <a:ext uri="{FF2B5EF4-FFF2-40B4-BE49-F238E27FC236}">
                <a16:creationId xmlns:a16="http://schemas.microsoft.com/office/drawing/2014/main" id="{BEB8EE9E-14F8-4C02-8A84-78AD2189FEDD}"/>
              </a:ext>
            </a:extLst>
          </p:cNvPr>
          <p:cNvCxnSpPr/>
          <p:nvPr/>
        </p:nvCxnSpPr>
        <p:spPr>
          <a:xfrm>
            <a:off x="624325" y="1191748"/>
            <a:ext cx="815343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485C9AC-641C-4A65-B5D0-10EE6F76A532}"/>
              </a:ext>
            </a:extLst>
          </p:cNvPr>
          <p:cNvSpPr txBox="1"/>
          <p:nvPr/>
        </p:nvSpPr>
        <p:spPr>
          <a:xfrm>
            <a:off x="478798" y="1562777"/>
            <a:ext cx="8444485" cy="4657685"/>
          </a:xfrm>
          <a:prstGeom prst="rect">
            <a:avLst/>
          </a:prstGeom>
          <a:noFill/>
        </p:spPr>
        <p:txBody>
          <a:bodyPr wrap="square" rtlCol="0">
            <a:spAutoFit/>
          </a:bodyPr>
          <a:lstStyle/>
          <a:p>
            <a:pPr marL="342900" indent="-342900">
              <a:spcAft>
                <a:spcPts val="400"/>
              </a:spcAft>
              <a:buFont typeface="Arial" panose="020B0604020202020204" pitchFamily="34" charset="0"/>
              <a:buChar char="•"/>
            </a:pPr>
            <a:r>
              <a:rPr lang="en-US" sz="2000" dirty="0">
                <a:latin typeface="+mj-lt"/>
                <a:ea typeface="Helvetica" charset="0"/>
                <a:cs typeface="Helvetica" charset="0"/>
              </a:rPr>
              <a:t>Smoking cigarettes, cigars, pipes -now or in past; </a:t>
            </a:r>
            <a:r>
              <a:rPr lang="en-US" sz="2000" i="1" dirty="0">
                <a:latin typeface="+mj-lt"/>
                <a:ea typeface="Helvetica" charset="0"/>
                <a:cs typeface="Helvetica" charset="0"/>
              </a:rPr>
              <a:t>Biggest Risk Factor </a:t>
            </a:r>
            <a:endParaRPr lang="en-US" sz="2000" dirty="0">
              <a:latin typeface="+mj-lt"/>
              <a:ea typeface="Helvetica" charset="0"/>
              <a:cs typeface="Helvetica" charset="0"/>
            </a:endParaRPr>
          </a:p>
          <a:p>
            <a:pPr marL="342900" indent="-342900">
              <a:spcAft>
                <a:spcPts val="400"/>
              </a:spcAft>
              <a:buFont typeface="Arial" panose="020B0604020202020204" pitchFamily="34" charset="0"/>
              <a:buChar char="•"/>
            </a:pPr>
            <a:r>
              <a:rPr lang="en-US" sz="2000" dirty="0">
                <a:latin typeface="+mj-lt"/>
                <a:ea typeface="Helvetica" charset="0"/>
                <a:cs typeface="Helvetica" charset="0"/>
              </a:rPr>
              <a:t>Second Hand Smoke </a:t>
            </a:r>
          </a:p>
          <a:p>
            <a:pPr marL="342900" indent="-342900">
              <a:spcAft>
                <a:spcPts val="400"/>
              </a:spcAft>
              <a:buFont typeface="Arial" panose="020B0604020202020204" pitchFamily="34" charset="0"/>
              <a:buChar char="•"/>
            </a:pPr>
            <a:r>
              <a:rPr lang="en-US" sz="2000" dirty="0">
                <a:latin typeface="+mj-lt"/>
                <a:ea typeface="Helvetica" charset="0"/>
                <a:cs typeface="Helvetica" charset="0"/>
              </a:rPr>
              <a:t>Exposure to Cancer-Causing Agents </a:t>
            </a:r>
          </a:p>
          <a:p>
            <a:pPr marL="342900" indent="-342900">
              <a:spcAft>
                <a:spcPts val="400"/>
              </a:spcAft>
              <a:buFont typeface="Arial" panose="020B0604020202020204" pitchFamily="34" charset="0"/>
              <a:buChar char="•"/>
            </a:pPr>
            <a:r>
              <a:rPr lang="en-US" sz="2000" dirty="0">
                <a:latin typeface="+mj-lt"/>
                <a:ea typeface="Helvetica" charset="0"/>
                <a:cs typeface="Helvetica" charset="0"/>
              </a:rPr>
              <a:t>Previous radiation therapy to the lungs </a:t>
            </a:r>
          </a:p>
          <a:p>
            <a:pPr marL="342900" indent="-342900">
              <a:spcAft>
                <a:spcPts val="400"/>
              </a:spcAft>
              <a:buFont typeface="Arial" panose="020B0604020202020204" pitchFamily="34" charset="0"/>
              <a:buChar char="•"/>
            </a:pPr>
            <a:r>
              <a:rPr lang="en-US" sz="2000" dirty="0">
                <a:ea typeface="Helvetica" charset="0"/>
                <a:cs typeface="Helvetica" charset="0"/>
              </a:rPr>
              <a:t>Air Pollution </a:t>
            </a:r>
          </a:p>
          <a:p>
            <a:pPr marL="342900" indent="-342900">
              <a:spcAft>
                <a:spcPts val="400"/>
              </a:spcAft>
              <a:buFont typeface="Arial" panose="020B0604020202020204" pitchFamily="34" charset="0"/>
              <a:buChar char="•"/>
            </a:pPr>
            <a:r>
              <a:rPr lang="en-US" sz="2000" dirty="0">
                <a:latin typeface="+mj-lt"/>
                <a:ea typeface="Helvetica" charset="0"/>
                <a:cs typeface="Helvetica" charset="0"/>
              </a:rPr>
              <a:t>Family History </a:t>
            </a:r>
          </a:p>
          <a:p>
            <a:pPr marL="342900" indent="-342900">
              <a:spcAft>
                <a:spcPts val="400"/>
              </a:spcAft>
              <a:buFont typeface="Arial" panose="020B0604020202020204" pitchFamily="34" charset="0"/>
              <a:buChar char="•"/>
            </a:pPr>
            <a:r>
              <a:rPr lang="en-US" sz="2000" dirty="0">
                <a:latin typeface="+mj-lt"/>
                <a:ea typeface="Helvetica" charset="0"/>
                <a:cs typeface="Helvetica" charset="0"/>
              </a:rPr>
              <a:t>Age</a:t>
            </a:r>
          </a:p>
          <a:p>
            <a:pPr marL="342900" indent="-342900">
              <a:spcAft>
                <a:spcPts val="400"/>
              </a:spcAft>
              <a:buFont typeface="Arial" panose="020B0604020202020204" pitchFamily="34" charset="0"/>
              <a:buChar char="•"/>
            </a:pPr>
            <a:r>
              <a:rPr lang="en-US" sz="2000" dirty="0">
                <a:latin typeface="+mj-lt"/>
                <a:ea typeface="Helvetica" charset="0"/>
                <a:cs typeface="Helvetica" charset="0"/>
              </a:rPr>
              <a:t>Gender</a:t>
            </a:r>
          </a:p>
          <a:p>
            <a:pPr marL="342900" indent="-342900">
              <a:spcAft>
                <a:spcPts val="400"/>
              </a:spcAft>
              <a:buFont typeface="Arial" panose="020B0604020202020204" pitchFamily="34" charset="0"/>
              <a:buChar char="•"/>
            </a:pPr>
            <a:r>
              <a:rPr lang="en-US" sz="2000" dirty="0">
                <a:latin typeface="+mj-lt"/>
                <a:ea typeface="Helvetica" charset="0"/>
                <a:cs typeface="Helvetica" charset="0"/>
              </a:rPr>
              <a:t>Race</a:t>
            </a:r>
          </a:p>
          <a:p>
            <a:pPr marL="342900" indent="-342900">
              <a:spcAft>
                <a:spcPts val="400"/>
              </a:spcAft>
              <a:buFont typeface="Arial" panose="020B0604020202020204" pitchFamily="34" charset="0"/>
              <a:buChar char="•"/>
            </a:pPr>
            <a:r>
              <a:rPr lang="en-US" sz="2000" dirty="0">
                <a:latin typeface="+mj-lt"/>
                <a:ea typeface="Helvetica" charset="0"/>
                <a:cs typeface="Helvetica" charset="0"/>
              </a:rPr>
              <a:t>Dietary Factors:</a:t>
            </a:r>
          </a:p>
          <a:p>
            <a:pPr marL="800100" lvl="1" indent="-342900">
              <a:spcAft>
                <a:spcPts val="400"/>
              </a:spcAft>
              <a:buFont typeface="Arial" panose="020B0604020202020204" pitchFamily="34" charset="0"/>
              <a:buChar char="•"/>
            </a:pPr>
            <a:r>
              <a:rPr lang="en-US" sz="2000" dirty="0">
                <a:latin typeface="+mj-lt"/>
                <a:ea typeface="Helvetica" charset="0"/>
                <a:cs typeface="Helvetica" charset="0"/>
              </a:rPr>
              <a:t>High Total and Saturated Fat in Diet, </a:t>
            </a:r>
            <a:r>
              <a:rPr lang="en-US" sz="2000" dirty="0" err="1">
                <a:latin typeface="+mj-lt"/>
                <a:ea typeface="Helvetica" charset="0"/>
                <a:cs typeface="Helvetica" charset="0"/>
              </a:rPr>
              <a:t>esp</a:t>
            </a:r>
            <a:r>
              <a:rPr lang="en-US" sz="2000" dirty="0">
                <a:latin typeface="+mj-lt"/>
                <a:ea typeface="Helvetica" charset="0"/>
                <a:cs typeface="Helvetica" charset="0"/>
              </a:rPr>
              <a:t> w/ smoking*</a:t>
            </a:r>
          </a:p>
          <a:p>
            <a:pPr marL="800100" lvl="1" indent="-342900">
              <a:spcAft>
                <a:spcPts val="400"/>
              </a:spcAft>
              <a:buFont typeface="Arial" panose="020B0604020202020204" pitchFamily="34" charset="0"/>
              <a:buChar char="•"/>
            </a:pPr>
            <a:r>
              <a:rPr lang="en-US" sz="2000" dirty="0">
                <a:latin typeface="+mj-lt"/>
                <a:ea typeface="Helvetica" charset="0"/>
                <a:cs typeface="Helvetica" charset="0"/>
              </a:rPr>
              <a:t>Certain Dietary Supplements – taking </a:t>
            </a:r>
            <a:r>
              <a:rPr lang="el-GR" sz="2000" dirty="0">
                <a:latin typeface="+mj-lt"/>
                <a:ea typeface="Helvetica" charset="0"/>
                <a:cs typeface="Helvetica" charset="0"/>
              </a:rPr>
              <a:t>β</a:t>
            </a:r>
            <a:r>
              <a:rPr lang="en-US" sz="2000" dirty="0">
                <a:latin typeface="+mj-lt"/>
                <a:ea typeface="Helvetica" charset="0"/>
                <a:cs typeface="Helvetica" charset="0"/>
              </a:rPr>
              <a:t>-carotene supplements in heavy smokers </a:t>
            </a:r>
          </a:p>
        </p:txBody>
      </p:sp>
      <p:sp>
        <p:nvSpPr>
          <p:cNvPr id="3" name="Rectangle: Rounded Corners 2">
            <a:extLst>
              <a:ext uri="{FF2B5EF4-FFF2-40B4-BE49-F238E27FC236}">
                <a16:creationId xmlns:a16="http://schemas.microsoft.com/office/drawing/2014/main" id="{0B49E5D7-F361-4CF1-BC2E-EB35CB72CAD2}"/>
              </a:ext>
            </a:extLst>
          </p:cNvPr>
          <p:cNvSpPr/>
          <p:nvPr/>
        </p:nvSpPr>
        <p:spPr>
          <a:xfrm>
            <a:off x="9114971" y="745589"/>
            <a:ext cx="2960914" cy="565631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700" dirty="0">
                <a:solidFill>
                  <a:schemeClr val="tx1"/>
                </a:solidFill>
              </a:rPr>
              <a:t>*A pooled analysis of 10 prospective cohort studies from U.S., Europe and Asia evaluated dietary fat intake and lung cancer risk.  </a:t>
            </a:r>
          </a:p>
          <a:p>
            <a:r>
              <a:rPr lang="en-US" sz="1700" dirty="0">
                <a:solidFill>
                  <a:schemeClr val="tx1"/>
                </a:solidFill>
              </a:rPr>
              <a:t>Correlation of high total fat and saturated fat with increased risk of lung cancer.  </a:t>
            </a:r>
          </a:p>
          <a:p>
            <a:r>
              <a:rPr lang="en-US" sz="1700" dirty="0">
                <a:solidFill>
                  <a:schemeClr val="tx1"/>
                </a:solidFill>
              </a:rPr>
              <a:t>High intake of polyunsaturated fatty acids was correlated with decreased risk of lung cancer.  </a:t>
            </a:r>
          </a:p>
          <a:p>
            <a:r>
              <a:rPr lang="en-US" sz="1700" dirty="0">
                <a:solidFill>
                  <a:schemeClr val="tx1"/>
                </a:solidFill>
              </a:rPr>
              <a:t>Positive association of saturated fat was more evident among current smokers.(4)</a:t>
            </a:r>
          </a:p>
        </p:txBody>
      </p:sp>
    </p:spTree>
    <p:extLst>
      <p:ext uri="{BB962C8B-B14F-4D97-AF65-F5344CB8AC3E}">
        <p14:creationId xmlns:p14="http://schemas.microsoft.com/office/powerpoint/2010/main" val="2144845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A97A-64C3-4E54-BBB0-ED14E3CD0693}"/>
              </a:ext>
            </a:extLst>
          </p:cNvPr>
          <p:cNvSpPr>
            <a:spLocks noGrp="1"/>
          </p:cNvSpPr>
          <p:nvPr>
            <p:ph type="title"/>
          </p:nvPr>
        </p:nvSpPr>
        <p:spPr>
          <a:xfrm>
            <a:off x="769853" y="456094"/>
            <a:ext cx="9533874" cy="981057"/>
          </a:xfrm>
        </p:spPr>
        <p:txBody>
          <a:bodyPr>
            <a:normAutofit/>
          </a:bodyPr>
          <a:lstStyle/>
          <a:p>
            <a:r>
              <a:rPr lang="en-US" sz="3500" dirty="0">
                <a:solidFill>
                  <a:srgbClr val="0070C0"/>
                </a:solidFill>
                <a:latin typeface="Helvetica" charset="0"/>
                <a:ea typeface="Helvetica" charset="0"/>
                <a:cs typeface="Helvetica" charset="0"/>
              </a:rPr>
              <a:t>Symptoms</a:t>
            </a:r>
            <a:endParaRPr lang="en-US" sz="3500" dirty="0"/>
          </a:p>
        </p:txBody>
      </p:sp>
      <p:cxnSp>
        <p:nvCxnSpPr>
          <p:cNvPr id="7" name="Straight Connector 6">
            <a:extLst>
              <a:ext uri="{FF2B5EF4-FFF2-40B4-BE49-F238E27FC236}">
                <a16:creationId xmlns:a16="http://schemas.microsoft.com/office/drawing/2014/main" id="{BEB8EE9E-14F8-4C02-8A84-78AD2189FEDD}"/>
              </a:ext>
            </a:extLst>
          </p:cNvPr>
          <p:cNvCxnSpPr/>
          <p:nvPr/>
        </p:nvCxnSpPr>
        <p:spPr>
          <a:xfrm>
            <a:off x="769853" y="1437151"/>
            <a:ext cx="815343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485C9AC-641C-4A65-B5D0-10EE6F76A532}"/>
              </a:ext>
            </a:extLst>
          </p:cNvPr>
          <p:cNvSpPr txBox="1"/>
          <p:nvPr/>
        </p:nvSpPr>
        <p:spPr>
          <a:xfrm>
            <a:off x="769853" y="1728236"/>
            <a:ext cx="6911107" cy="4862870"/>
          </a:xfrm>
          <a:prstGeom prst="rect">
            <a:avLst/>
          </a:prstGeom>
          <a:noFill/>
        </p:spPr>
        <p:txBody>
          <a:bodyPr wrap="square" rtlCol="0">
            <a:spAutoFit/>
          </a:bodyPr>
          <a:lstStyle/>
          <a:p>
            <a:pPr>
              <a:lnSpc>
                <a:spcPct val="150000"/>
              </a:lnSpc>
            </a:pPr>
            <a:r>
              <a:rPr lang="en-US" sz="2000" dirty="0"/>
              <a:t>Most Common:</a:t>
            </a:r>
          </a:p>
          <a:p>
            <a:pPr marL="342900" indent="-342900">
              <a:lnSpc>
                <a:spcPct val="150000"/>
              </a:lnSpc>
              <a:buFont typeface="Arial" panose="020B0604020202020204" pitchFamily="34" charset="0"/>
              <a:buChar char="•"/>
            </a:pPr>
            <a:r>
              <a:rPr lang="en-US" sz="2000" dirty="0"/>
              <a:t>Ongoing Cough</a:t>
            </a:r>
          </a:p>
          <a:p>
            <a:pPr marL="342900" indent="-342900">
              <a:lnSpc>
                <a:spcPct val="150000"/>
              </a:lnSpc>
              <a:buFont typeface="Arial" panose="020B0604020202020204" pitchFamily="34" charset="0"/>
              <a:buChar char="•"/>
            </a:pPr>
            <a:r>
              <a:rPr lang="en-US" sz="2000" dirty="0"/>
              <a:t>Chest Pain</a:t>
            </a:r>
          </a:p>
          <a:p>
            <a:pPr marL="342900" indent="-342900">
              <a:lnSpc>
                <a:spcPct val="150000"/>
              </a:lnSpc>
              <a:buFont typeface="Arial" panose="020B0604020202020204" pitchFamily="34" charset="0"/>
              <a:buChar char="•"/>
            </a:pPr>
            <a:r>
              <a:rPr lang="en-US" sz="2000" dirty="0"/>
              <a:t>Dyspnea/SOB</a:t>
            </a:r>
          </a:p>
          <a:p>
            <a:pPr marL="342900" indent="-342900">
              <a:lnSpc>
                <a:spcPct val="150000"/>
              </a:lnSpc>
              <a:buFont typeface="Arial" panose="020B0604020202020204" pitchFamily="34" charset="0"/>
              <a:buChar char="•"/>
            </a:pPr>
            <a:r>
              <a:rPr lang="en-US" sz="2000" dirty="0"/>
              <a:t>Fatigue</a:t>
            </a:r>
          </a:p>
          <a:p>
            <a:pPr marL="342900" indent="-342900">
              <a:lnSpc>
                <a:spcPct val="150000"/>
              </a:lnSpc>
              <a:buFont typeface="Arial" panose="020B0604020202020204" pitchFamily="34" charset="0"/>
              <a:buChar char="•"/>
            </a:pPr>
            <a:r>
              <a:rPr lang="en-US" sz="2000" dirty="0"/>
              <a:t>Weakness</a:t>
            </a:r>
          </a:p>
          <a:p>
            <a:pPr marL="342900" indent="-342900">
              <a:lnSpc>
                <a:spcPct val="150000"/>
              </a:lnSpc>
              <a:buFont typeface="Arial" panose="020B0604020202020204" pitchFamily="34" charset="0"/>
              <a:buChar char="•"/>
            </a:pPr>
            <a:r>
              <a:rPr lang="en-US" sz="2000" dirty="0"/>
              <a:t>Recurring bronchial infection, PNA and/or COPD</a:t>
            </a:r>
          </a:p>
          <a:p>
            <a:pPr marL="342900" indent="-342900">
              <a:lnSpc>
                <a:spcPct val="150000"/>
              </a:lnSpc>
              <a:buFont typeface="Arial" panose="020B0604020202020204" pitchFamily="34" charset="0"/>
              <a:buChar char="•"/>
            </a:pPr>
            <a:r>
              <a:rPr lang="en-US" sz="2000" dirty="0"/>
              <a:t>Loss of Appetite</a:t>
            </a:r>
          </a:p>
          <a:p>
            <a:pPr marL="342900" indent="-342900">
              <a:lnSpc>
                <a:spcPct val="150000"/>
              </a:lnSpc>
              <a:buFont typeface="Arial" panose="020B0604020202020204" pitchFamily="34" charset="0"/>
              <a:buChar char="•"/>
            </a:pPr>
            <a:r>
              <a:rPr lang="en-US" sz="2000" dirty="0"/>
              <a:t>Weight loss</a:t>
            </a:r>
          </a:p>
          <a:p>
            <a:endParaRPr lang="en-US" sz="2000" b="1" dirty="0"/>
          </a:p>
          <a:p>
            <a:endParaRPr lang="en-US" sz="2000" dirty="0">
              <a:latin typeface="Helvetica" charset="0"/>
              <a:cs typeface="Helvetica" charset="0"/>
            </a:endParaRPr>
          </a:p>
        </p:txBody>
      </p:sp>
    </p:spTree>
    <p:extLst>
      <p:ext uri="{BB962C8B-B14F-4D97-AF65-F5344CB8AC3E}">
        <p14:creationId xmlns:p14="http://schemas.microsoft.com/office/powerpoint/2010/main" val="1085300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A97A-64C3-4E54-BBB0-ED14E3CD0693}"/>
              </a:ext>
            </a:extLst>
          </p:cNvPr>
          <p:cNvSpPr>
            <a:spLocks noGrp="1"/>
          </p:cNvSpPr>
          <p:nvPr>
            <p:ph type="title"/>
          </p:nvPr>
        </p:nvSpPr>
        <p:spPr>
          <a:xfrm>
            <a:off x="769853" y="483384"/>
            <a:ext cx="9143404" cy="981057"/>
          </a:xfrm>
        </p:spPr>
        <p:txBody>
          <a:bodyPr>
            <a:normAutofit/>
          </a:bodyPr>
          <a:lstStyle/>
          <a:p>
            <a:r>
              <a:rPr lang="en-US" sz="3000" b="1" dirty="0">
                <a:solidFill>
                  <a:srgbClr val="0070C0"/>
                </a:solidFill>
                <a:latin typeface="Helvetica" charset="0"/>
                <a:ea typeface="Helvetica" charset="0"/>
                <a:cs typeface="Helvetica" charset="0"/>
              </a:rPr>
              <a:t>Nutrition Implications &amp; Symptom Management </a:t>
            </a:r>
            <a:r>
              <a:rPr lang="en-US" sz="1400" dirty="0">
                <a:solidFill>
                  <a:srgbClr val="0070C0"/>
                </a:solidFill>
                <a:latin typeface="Helvetica" charset="0"/>
                <a:ea typeface="Helvetica" charset="0"/>
                <a:cs typeface="Helvetica" charset="0"/>
              </a:rPr>
              <a:t>(3,5,6,7)</a:t>
            </a:r>
            <a:endParaRPr lang="en-US" sz="1400" dirty="0"/>
          </a:p>
        </p:txBody>
      </p:sp>
      <p:cxnSp>
        <p:nvCxnSpPr>
          <p:cNvPr id="7" name="Straight Connector 6">
            <a:extLst>
              <a:ext uri="{FF2B5EF4-FFF2-40B4-BE49-F238E27FC236}">
                <a16:creationId xmlns:a16="http://schemas.microsoft.com/office/drawing/2014/main" id="{BEB8EE9E-14F8-4C02-8A84-78AD2189FEDD}"/>
              </a:ext>
            </a:extLst>
          </p:cNvPr>
          <p:cNvCxnSpPr/>
          <p:nvPr/>
        </p:nvCxnSpPr>
        <p:spPr>
          <a:xfrm>
            <a:off x="769853" y="1181562"/>
            <a:ext cx="815343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485C9AC-641C-4A65-B5D0-10EE6F76A532}"/>
              </a:ext>
            </a:extLst>
          </p:cNvPr>
          <p:cNvSpPr txBox="1"/>
          <p:nvPr/>
        </p:nvSpPr>
        <p:spPr>
          <a:xfrm>
            <a:off x="769854" y="1383260"/>
            <a:ext cx="8809576" cy="5109091"/>
          </a:xfrm>
          <a:prstGeom prst="rect">
            <a:avLst/>
          </a:prstGeom>
          <a:noFill/>
        </p:spPr>
        <p:txBody>
          <a:bodyPr wrap="square" rtlCol="0">
            <a:spAutoFit/>
          </a:bodyPr>
          <a:lstStyle/>
          <a:p>
            <a:pPr marL="342900" indent="-342900">
              <a:buFont typeface="Arial" panose="020B0604020202020204" pitchFamily="34" charset="0"/>
              <a:buChar char="•"/>
            </a:pPr>
            <a:r>
              <a:rPr lang="en-US" dirty="0"/>
              <a:t>Anorexia</a:t>
            </a:r>
          </a:p>
          <a:p>
            <a:pPr marL="342900" indent="-342900">
              <a:buFont typeface="Arial" panose="020B0604020202020204" pitchFamily="34" charset="0"/>
              <a:buChar char="•"/>
            </a:pPr>
            <a:r>
              <a:rPr lang="en-US" b="1" dirty="0"/>
              <a:t>Unintentional Weight Loss</a:t>
            </a:r>
          </a:p>
          <a:p>
            <a:pPr marL="342900" indent="-342900">
              <a:buFont typeface="Arial" panose="020B0604020202020204" pitchFamily="34" charset="0"/>
              <a:buChar char="•"/>
            </a:pPr>
            <a:r>
              <a:rPr lang="en-US" dirty="0"/>
              <a:t>Malnutrition</a:t>
            </a:r>
          </a:p>
          <a:p>
            <a:pPr marL="342900" indent="-342900">
              <a:buFont typeface="Arial" panose="020B0604020202020204" pitchFamily="34" charset="0"/>
              <a:buChar char="•"/>
            </a:pPr>
            <a:r>
              <a:rPr lang="en-US" b="1" dirty="0"/>
              <a:t>Constipation</a:t>
            </a:r>
          </a:p>
          <a:p>
            <a:pPr marL="342900" indent="-342900">
              <a:buFont typeface="Arial" panose="020B0604020202020204" pitchFamily="34" charset="0"/>
              <a:buChar char="•"/>
            </a:pPr>
            <a:r>
              <a:rPr lang="en-US" b="1" dirty="0"/>
              <a:t>Dyspnea and Fatigue</a:t>
            </a:r>
          </a:p>
          <a:p>
            <a:pPr marL="342900" indent="-342900">
              <a:buFont typeface="Arial" panose="020B0604020202020204" pitchFamily="34" charset="0"/>
              <a:buChar char="•"/>
            </a:pPr>
            <a:r>
              <a:rPr lang="en-US" dirty="0"/>
              <a:t>Esophagitis</a:t>
            </a:r>
          </a:p>
          <a:p>
            <a:pPr marL="342900" indent="-342900">
              <a:buFont typeface="Arial" panose="020B0604020202020204" pitchFamily="34" charset="0"/>
              <a:buChar char="•"/>
            </a:pPr>
            <a:r>
              <a:rPr lang="en-US" dirty="0"/>
              <a:t>Xerostomia</a:t>
            </a:r>
          </a:p>
          <a:p>
            <a:pPr marL="342900" indent="-342900">
              <a:buFont typeface="Arial" panose="020B0604020202020204" pitchFamily="34" charset="0"/>
              <a:buChar char="•"/>
            </a:pPr>
            <a:r>
              <a:rPr lang="en-US" dirty="0"/>
              <a:t>Mucositis</a:t>
            </a:r>
          </a:p>
          <a:p>
            <a:pPr marL="342900" indent="-342900">
              <a:buFont typeface="Arial" panose="020B0604020202020204" pitchFamily="34" charset="0"/>
              <a:buChar char="•"/>
            </a:pPr>
            <a:r>
              <a:rPr lang="en-US" dirty="0"/>
              <a:t>Taste Changes</a:t>
            </a:r>
          </a:p>
          <a:p>
            <a:pPr marL="342900" indent="-342900">
              <a:buFont typeface="Arial" panose="020B0604020202020204" pitchFamily="34" charset="0"/>
              <a:buChar char="•"/>
            </a:pPr>
            <a:r>
              <a:rPr lang="en-US" dirty="0"/>
              <a:t>Nausea/Vomiting</a:t>
            </a:r>
          </a:p>
          <a:p>
            <a:pPr marL="342900" indent="-342900">
              <a:buFont typeface="Arial" panose="020B0604020202020204" pitchFamily="34" charset="0"/>
              <a:buChar char="•"/>
            </a:pPr>
            <a:r>
              <a:rPr lang="en-US" dirty="0"/>
              <a:t>Cachexia Syndrome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Intervention must be individualized</a:t>
            </a:r>
          </a:p>
          <a:p>
            <a:endParaRPr lang="en-US" dirty="0"/>
          </a:p>
          <a:p>
            <a:pPr marL="342900" indent="-342900">
              <a:buFont typeface="Arial" panose="020B0604020202020204" pitchFamily="34" charset="0"/>
              <a:buChar char="•"/>
            </a:pPr>
            <a:r>
              <a:rPr lang="en-US" dirty="0"/>
              <a:t>Goals to Improve dietary intake, nutritional status, functional status, QoL; prevention of further nutritional depletion, malnutrition, further complications, treatment breaks, morbidity/mortality</a:t>
            </a:r>
          </a:p>
          <a:p>
            <a:endParaRPr lang="en-US" sz="2000" dirty="0"/>
          </a:p>
        </p:txBody>
      </p:sp>
      <p:sp>
        <p:nvSpPr>
          <p:cNvPr id="3" name="Rectangle: Rounded Corners 2">
            <a:extLst>
              <a:ext uri="{FF2B5EF4-FFF2-40B4-BE49-F238E27FC236}">
                <a16:creationId xmlns:a16="http://schemas.microsoft.com/office/drawing/2014/main" id="{DE9D33A7-EE25-489F-86EC-CE382CD16AD3}"/>
              </a:ext>
            </a:extLst>
          </p:cNvPr>
          <p:cNvSpPr/>
          <p:nvPr/>
        </p:nvSpPr>
        <p:spPr>
          <a:xfrm>
            <a:off x="5627140" y="1401220"/>
            <a:ext cx="6154653" cy="351555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69% pts with Lung CA were malnourished.  Several other studies have confirmed high rates of malnutrition or significant </a:t>
            </a:r>
            <a:r>
              <a:rPr lang="en-US" dirty="0" err="1">
                <a:solidFill>
                  <a:schemeClr val="tx1"/>
                </a:solidFill>
              </a:rPr>
              <a:t>wt</a:t>
            </a:r>
            <a:r>
              <a:rPr lang="en-US" dirty="0">
                <a:solidFill>
                  <a:schemeClr val="tx1"/>
                </a:solidFill>
              </a:rPr>
              <a:t> loss in Lung CA pts (3)</a:t>
            </a:r>
          </a:p>
          <a:p>
            <a:pPr marL="285750" indent="-285750">
              <a:buFont typeface="Arial" panose="020B0604020202020204" pitchFamily="34" charset="0"/>
              <a:buChar char="•"/>
            </a:pPr>
            <a:r>
              <a:rPr lang="en-US" dirty="0">
                <a:solidFill>
                  <a:schemeClr val="tx1"/>
                </a:solidFill>
              </a:rPr>
              <a:t>Using screening tools such as MST and performing NFPEs at initial visit and follow-up visits are important tools to catch any poor intake, weight loss, or possible malnutrition. </a:t>
            </a:r>
          </a:p>
          <a:p>
            <a:pPr marL="285750" indent="-285750">
              <a:buFont typeface="Arial" panose="020B0604020202020204" pitchFamily="34" charset="0"/>
              <a:buChar char="•"/>
            </a:pPr>
            <a:r>
              <a:rPr lang="en-US" dirty="0">
                <a:solidFill>
                  <a:schemeClr val="tx1"/>
                </a:solidFill>
              </a:rPr>
              <a:t>Strong evidence indicates that MNT is effective in improving the outcomes of cancer patients undergoing chemotherapy, radiation therapy, or chemoradiotherapy.(9)</a:t>
            </a:r>
          </a:p>
        </p:txBody>
      </p:sp>
    </p:spTree>
    <p:extLst>
      <p:ext uri="{BB962C8B-B14F-4D97-AF65-F5344CB8AC3E}">
        <p14:creationId xmlns:p14="http://schemas.microsoft.com/office/powerpoint/2010/main" val="39551087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13872</TotalTime>
  <Words>4817</Words>
  <Application>Microsoft Office PowerPoint</Application>
  <PresentationFormat>Widescreen</PresentationFormat>
  <Paragraphs>417</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Trebuchet MS</vt:lpstr>
      <vt:lpstr>Wingdings 3</vt:lpstr>
      <vt:lpstr>Facet</vt:lpstr>
      <vt:lpstr>Non-Small Cell Lung Cancer (NSCLC)</vt:lpstr>
      <vt:lpstr>Acknowledgement</vt:lpstr>
      <vt:lpstr>Non-Small Cell Lung Cancer (NSCLC) Overview</vt:lpstr>
      <vt:lpstr>Background Research</vt:lpstr>
      <vt:lpstr>PowerPoint Presentation</vt:lpstr>
      <vt:lpstr>Epidemiology(1,2)</vt:lpstr>
      <vt:lpstr>Etiology(1,4)</vt:lpstr>
      <vt:lpstr>Symptoms</vt:lpstr>
      <vt:lpstr>Nutrition Implications &amp; Symptom Management (3,5,6,7)</vt:lpstr>
      <vt:lpstr>Patient Profile</vt:lpstr>
      <vt:lpstr>PowerPoint Presentation</vt:lpstr>
      <vt:lpstr>PowerPoint Presentation</vt:lpstr>
      <vt:lpstr>Nutrition Timeline</vt:lpstr>
      <vt:lpstr>Nutrition Care Process: Initial Nutrition Assessment March 13, 2019</vt:lpstr>
      <vt:lpstr>PowerPoint Presentation</vt:lpstr>
      <vt:lpstr>PowerPoint Presentation</vt:lpstr>
      <vt:lpstr>PowerPoint Presentation</vt:lpstr>
      <vt:lpstr>PowerPoint Presentation</vt:lpstr>
      <vt:lpstr>PowerPoint Presentation</vt:lpstr>
      <vt:lpstr>PowerPoint Presentation</vt:lpstr>
      <vt:lpstr>Biochemical Data Trends </vt:lpstr>
      <vt:lpstr>Conclusion/ Summary</vt:lpstr>
      <vt:lpstr>Conclusion/Summary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Non-Small Cell Lung Cancer</dc:title>
  <dc:creator>Maria Daw</dc:creator>
  <cp:lastModifiedBy>Maria</cp:lastModifiedBy>
  <cp:revision>293</cp:revision>
  <cp:lastPrinted>2019-04-06T18:35:45Z</cp:lastPrinted>
  <dcterms:created xsi:type="dcterms:W3CDTF">2019-03-21T22:20:38Z</dcterms:created>
  <dcterms:modified xsi:type="dcterms:W3CDTF">2020-05-12T01:10:27Z</dcterms:modified>
</cp:coreProperties>
</file>